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709" r:id="rId2"/>
  </p:sldMasterIdLst>
  <p:sldIdLst>
    <p:sldId id="264" r:id="rId3"/>
    <p:sldId id="256" r:id="rId4"/>
    <p:sldId id="257" r:id="rId5"/>
    <p:sldId id="258" r:id="rId6"/>
    <p:sldId id="259" r:id="rId7"/>
    <p:sldId id="260" r:id="rId8"/>
    <p:sldId id="261" r:id="rId9"/>
    <p:sldId id="265" r:id="rId10"/>
    <p:sldId id="262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FBCF-46F7-494C-9BF5-7C1C7F7A12F0}" type="datetimeFigureOut">
              <a:rPr lang="cs-CZ" smtClean="0"/>
              <a:t>1.7.2011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881C-E5A4-40E7-A53A-75DAA779B1CF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FBCF-46F7-494C-9BF5-7C1C7F7A12F0}" type="datetimeFigureOut">
              <a:rPr lang="cs-CZ" smtClean="0"/>
              <a:t>1.7.2011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881C-E5A4-40E7-A53A-75DAA779B1CF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FBCF-46F7-494C-9BF5-7C1C7F7A12F0}" type="datetimeFigureOut">
              <a:rPr lang="cs-CZ" smtClean="0"/>
              <a:t>1.7.2011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881C-E5A4-40E7-A53A-75DAA779B1CF}" type="slidenum">
              <a:rPr lang="cs-CZ" smtClean="0"/>
              <a:t>‹#›</a:t>
            </a:fld>
            <a:endParaRPr lang="cs-CZ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A1507-FB8D-498C-A139-BA7EA4E7B67D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63865-A6AF-4DA9-A487-E10BE36EC3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9189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3483-11C0-40D1-AC79-F1DDE3A79C05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CB004-CABB-42C6-98F0-89058BFFD41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4677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90EEB-6852-4026-8BCF-B20A2EA94E9D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8BDC0-BD81-4161-A667-86797088E12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395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CC889-B3A9-458F-A255-E7660E8D490A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24E99-9EA9-4680-84A8-616D81886A6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8144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77A67-D05F-406B-9CCA-94F8888725C9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2B931-9C96-4AA5-A1CF-64726383600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787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EA13E-294F-4B3F-8B98-CB9033FD504A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45E29-92BD-4166-ABA6-1A1C3FDC057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93613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03A22-A1F0-4C29-8D67-82724A8039CF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BB0E9-76AC-4F3C-9C3B-79FF36623C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7469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AA9D3-0446-4DF6-A8D1-A9E431BCF28C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A37A-7C25-428A-9F6B-E97D2E23437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4205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FBCF-46F7-494C-9BF5-7C1C7F7A12F0}" type="datetimeFigureOut">
              <a:rPr lang="cs-CZ" smtClean="0"/>
              <a:t>1.7.2011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881C-E5A4-40E7-A53A-75DAA779B1CF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B32E7-0EFB-442F-A069-94DE95B58E77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46270-5A18-48FE-8CC8-E211881F89A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61807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DB879-5D90-4DC5-89CE-0FE33310D2ED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37DEF-B202-4E4E-A68A-E5E3A54CF57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07082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69587-888B-4A1D-9EF7-96508E127BAF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008FC-75CA-4E2E-A88E-4307BB9EF3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966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FBCF-46F7-494C-9BF5-7C1C7F7A12F0}" type="datetimeFigureOut">
              <a:rPr lang="cs-CZ" smtClean="0"/>
              <a:t>1.7.2011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881C-E5A4-40E7-A53A-75DAA779B1CF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FBCF-46F7-494C-9BF5-7C1C7F7A12F0}" type="datetimeFigureOut">
              <a:rPr lang="cs-CZ" smtClean="0"/>
              <a:t>1.7.2011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881C-E5A4-40E7-A53A-75DAA779B1CF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FBCF-46F7-494C-9BF5-7C1C7F7A12F0}" type="datetimeFigureOut">
              <a:rPr lang="cs-CZ" smtClean="0"/>
              <a:t>1.7.2011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881C-E5A4-40E7-A53A-75DAA779B1CF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FBCF-46F7-494C-9BF5-7C1C7F7A12F0}" type="datetimeFigureOut">
              <a:rPr lang="cs-CZ" smtClean="0"/>
              <a:t>1.7.2011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881C-E5A4-40E7-A53A-75DAA779B1CF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FBCF-46F7-494C-9BF5-7C1C7F7A12F0}" type="datetimeFigureOut">
              <a:rPr lang="cs-CZ" smtClean="0"/>
              <a:t>1.7.2011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881C-E5A4-40E7-A53A-75DAA779B1CF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FBCF-46F7-494C-9BF5-7C1C7F7A12F0}" type="datetimeFigureOut">
              <a:rPr lang="cs-CZ" smtClean="0"/>
              <a:t>1.7.2011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881C-E5A4-40E7-A53A-75DAA779B1CF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0FBCF-46F7-494C-9BF5-7C1C7F7A12F0}" type="datetimeFigureOut">
              <a:rPr lang="cs-CZ" smtClean="0"/>
              <a:t>1.7.2011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881C-E5A4-40E7-A53A-75DAA779B1CF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BA0FBCF-46F7-494C-9BF5-7C1C7F7A12F0}" type="datetimeFigureOut">
              <a:rPr lang="cs-CZ" smtClean="0"/>
              <a:t>1.7.2011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7D3881C-E5A4-40E7-A53A-75DAA779B1CF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31B715-2EF9-4EC1-94BC-9FA9C039759F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AD03BD-33CF-4DD4-B02F-FF0BA533359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302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Pavlice,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75021293</a:t>
            </a:r>
            <a:br>
              <a:rPr lang="cs-CZ" sz="24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Tematický celek: </a:t>
            </a:r>
            <a:r>
              <a:rPr lang="cs-CZ" sz="3200" b="1">
                <a:latin typeface="+mn-lt"/>
              </a:rPr>
              <a:t>J</a:t>
            </a:r>
            <a:r>
              <a:rPr lang="cs-CZ" sz="3200" b="1" smtClean="0">
                <a:latin typeface="+mn-lt"/>
              </a:rPr>
              <a:t>azyk český</a:t>
            </a:r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2400" b="1" dirty="0" smtClean="0"/>
              <a:t>VY_32_INOVACE_02_12 Vyjmenovaná slova po </a:t>
            </a:r>
            <a:r>
              <a:rPr lang="cs-CZ" sz="2400" b="1" dirty="0"/>
              <a:t>L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PaedDr. Tamara Kučerová</a:t>
            </a:r>
            <a:br>
              <a:rPr lang="cs-CZ" sz="2400" b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učební materiál slouží k procvičování učiva o vyjmenovaných slovech </a:t>
            </a:r>
            <a:br>
              <a:rPr lang="cs-CZ" sz="2400" b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011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764704"/>
            <a:ext cx="7408333" cy="5361459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Baterie byla </a:t>
            </a:r>
            <a:r>
              <a:rPr lang="cs-CZ" sz="3200" dirty="0" smtClean="0">
                <a:solidFill>
                  <a:srgbClr val="FF0000"/>
                </a:solidFill>
              </a:rPr>
              <a:t>vybita</a:t>
            </a:r>
            <a:r>
              <a:rPr lang="cs-CZ" sz="3200" dirty="0" smtClean="0">
                <a:solidFill>
                  <a:srgbClr val="FF0000"/>
                </a:solidFill>
              </a:rPr>
              <a:t>. Postavy v šeru </a:t>
            </a:r>
            <a:r>
              <a:rPr lang="cs-CZ" sz="3200" dirty="0" smtClean="0">
                <a:solidFill>
                  <a:srgbClr val="FF0000"/>
                </a:solidFill>
              </a:rPr>
              <a:t>splynuly</a:t>
            </a:r>
            <a:r>
              <a:rPr lang="cs-CZ" sz="3200" dirty="0" smtClean="0">
                <a:solidFill>
                  <a:srgbClr val="FF0000"/>
                </a:solidFill>
              </a:rPr>
              <a:t>. </a:t>
            </a:r>
            <a:r>
              <a:rPr lang="cs-CZ" sz="3200" dirty="0" smtClean="0">
                <a:solidFill>
                  <a:srgbClr val="FF0000"/>
                </a:solidFill>
              </a:rPr>
              <a:t>Přebírala bylinky</a:t>
            </a:r>
            <a:r>
              <a:rPr lang="cs-CZ" sz="3200" dirty="0" smtClean="0">
                <a:solidFill>
                  <a:srgbClr val="FF0000"/>
                </a:solidFill>
              </a:rPr>
              <a:t>. </a:t>
            </a:r>
            <a:r>
              <a:rPr lang="cs-CZ" sz="3200" dirty="0" smtClean="0">
                <a:solidFill>
                  <a:srgbClr val="FF0000"/>
                </a:solidFill>
              </a:rPr>
              <a:t>Liboval </a:t>
            </a:r>
            <a:r>
              <a:rPr lang="cs-CZ" sz="3200" dirty="0" smtClean="0">
                <a:solidFill>
                  <a:srgbClr val="FF0000"/>
                </a:solidFill>
              </a:rPr>
              <a:t>si, že </a:t>
            </a:r>
            <a:r>
              <a:rPr lang="cs-CZ" sz="3200" dirty="0" smtClean="0">
                <a:solidFill>
                  <a:srgbClr val="FF0000"/>
                </a:solidFill>
              </a:rPr>
              <a:t>ubyl </a:t>
            </a:r>
            <a:r>
              <a:rPr lang="cs-CZ" sz="3200" dirty="0" smtClean="0">
                <a:solidFill>
                  <a:srgbClr val="FF0000"/>
                </a:solidFill>
              </a:rPr>
              <a:t>na váze. </a:t>
            </a:r>
            <a:r>
              <a:rPr lang="cs-CZ" sz="3200" dirty="0" smtClean="0">
                <a:solidFill>
                  <a:srgbClr val="FF0000"/>
                </a:solidFill>
              </a:rPr>
              <a:t>Líbezně </a:t>
            </a:r>
            <a:r>
              <a:rPr lang="cs-CZ" sz="3200" dirty="0" smtClean="0">
                <a:solidFill>
                  <a:srgbClr val="FF0000"/>
                </a:solidFill>
              </a:rPr>
              <a:t>se usmívala, když  jí dali </a:t>
            </a:r>
            <a:r>
              <a:rPr lang="cs-CZ" sz="3200" dirty="0" smtClean="0">
                <a:solidFill>
                  <a:srgbClr val="FF0000"/>
                </a:solidFill>
              </a:rPr>
              <a:t>krabici lízátek</a:t>
            </a:r>
            <a:r>
              <a:rPr lang="cs-CZ" sz="3200" dirty="0" smtClean="0">
                <a:solidFill>
                  <a:srgbClr val="FF0000"/>
                </a:solidFill>
              </a:rPr>
              <a:t>. </a:t>
            </a:r>
            <a:r>
              <a:rPr lang="cs-CZ" sz="3200" dirty="0" smtClean="0">
                <a:solidFill>
                  <a:srgbClr val="FF0000"/>
                </a:solidFill>
              </a:rPr>
              <a:t>Zbylé lívance </a:t>
            </a:r>
            <a:r>
              <a:rPr lang="cs-CZ" sz="3200" dirty="0" smtClean="0">
                <a:solidFill>
                  <a:srgbClr val="FF0000"/>
                </a:solidFill>
              </a:rPr>
              <a:t>odnesli. Hodiny </a:t>
            </a:r>
            <a:r>
              <a:rPr lang="cs-CZ" sz="3200" dirty="0" smtClean="0">
                <a:solidFill>
                  <a:srgbClr val="FF0000"/>
                </a:solidFill>
              </a:rPr>
              <a:t>odbijí </a:t>
            </a:r>
            <a:r>
              <a:rPr lang="cs-CZ" sz="3200" dirty="0" smtClean="0">
                <a:solidFill>
                  <a:srgbClr val="FF0000"/>
                </a:solidFill>
              </a:rPr>
              <a:t>půlnoc.</a:t>
            </a:r>
          </a:p>
          <a:p>
            <a:r>
              <a:rPr lang="cs-CZ" sz="3200" dirty="0" smtClean="0">
                <a:solidFill>
                  <a:srgbClr val="FF0000"/>
                </a:solidFill>
              </a:rPr>
              <a:t>Dala mi boty z </a:t>
            </a:r>
            <a:r>
              <a:rPr lang="cs-CZ" sz="3200" dirty="0" smtClean="0">
                <a:solidFill>
                  <a:srgbClr val="FF0000"/>
                </a:solidFill>
              </a:rPr>
              <a:t>lýčí</a:t>
            </a:r>
            <a:r>
              <a:rPr lang="cs-CZ" sz="3200" dirty="0" smtClean="0">
                <a:solidFill>
                  <a:srgbClr val="FF0000"/>
                </a:solidFill>
              </a:rPr>
              <a:t>. Peníze </a:t>
            </a:r>
            <a:r>
              <a:rPr lang="cs-CZ" sz="3200" dirty="0" smtClean="0">
                <a:solidFill>
                  <a:srgbClr val="FF0000"/>
                </a:solidFill>
              </a:rPr>
              <a:t>nabyl </a:t>
            </a:r>
            <a:r>
              <a:rPr lang="cs-CZ" sz="3200" dirty="0" smtClean="0">
                <a:solidFill>
                  <a:srgbClr val="FF0000"/>
                </a:solidFill>
              </a:rPr>
              <a:t>v soutěži. </a:t>
            </a:r>
            <a:r>
              <a:rPr lang="cs-CZ" sz="3200" dirty="0" smtClean="0">
                <a:solidFill>
                  <a:srgbClr val="FF0000"/>
                </a:solidFill>
              </a:rPr>
              <a:t>Litovali</a:t>
            </a:r>
            <a:r>
              <a:rPr lang="cs-CZ" sz="3200" dirty="0" smtClean="0">
                <a:solidFill>
                  <a:srgbClr val="FF0000"/>
                </a:solidFill>
              </a:rPr>
              <a:t>, že tam </a:t>
            </a:r>
            <a:r>
              <a:rPr lang="cs-CZ" sz="3200" dirty="0" smtClean="0">
                <a:solidFill>
                  <a:srgbClr val="FF0000"/>
                </a:solidFill>
              </a:rPr>
              <a:t>nebyli</a:t>
            </a:r>
            <a:r>
              <a:rPr lang="cs-CZ" sz="3200" dirty="0" smtClean="0">
                <a:solidFill>
                  <a:srgbClr val="FF0000"/>
                </a:solidFill>
              </a:rPr>
              <a:t>. Spustil se </a:t>
            </a:r>
            <a:r>
              <a:rPr lang="cs-CZ" sz="3200" dirty="0" smtClean="0">
                <a:solidFill>
                  <a:srgbClr val="FF0000"/>
                </a:solidFill>
              </a:rPr>
              <a:t>liják </a:t>
            </a:r>
            <a:r>
              <a:rPr lang="cs-CZ" sz="3200" dirty="0" smtClean="0">
                <a:solidFill>
                  <a:srgbClr val="FF0000"/>
                </a:solidFill>
              </a:rPr>
              <a:t>a v dálce se </a:t>
            </a:r>
            <a:r>
              <a:rPr lang="cs-CZ" sz="3200" dirty="0" smtClean="0">
                <a:solidFill>
                  <a:srgbClr val="FF0000"/>
                </a:solidFill>
              </a:rPr>
              <a:t>zablýsklo</a:t>
            </a:r>
            <a:r>
              <a:rPr lang="cs-CZ" sz="3200" dirty="0" smtClean="0">
                <a:solidFill>
                  <a:srgbClr val="FF0000"/>
                </a:solidFill>
              </a:rPr>
              <a:t>. </a:t>
            </a:r>
            <a:r>
              <a:rPr lang="cs-CZ" sz="3200" dirty="0" smtClean="0">
                <a:solidFill>
                  <a:srgbClr val="FF0000"/>
                </a:solidFill>
              </a:rPr>
              <a:t>Neslyšela </a:t>
            </a:r>
            <a:r>
              <a:rPr lang="cs-CZ" sz="3200" dirty="0" smtClean="0">
                <a:solidFill>
                  <a:srgbClr val="FF0000"/>
                </a:solidFill>
              </a:rPr>
              <a:t>volání o pomoc. V sešitě jsou široké </a:t>
            </a:r>
            <a:r>
              <a:rPr lang="cs-CZ" sz="3200" dirty="0" smtClean="0">
                <a:solidFill>
                  <a:srgbClr val="FF0000"/>
                </a:solidFill>
              </a:rPr>
              <a:t>linky</a:t>
            </a:r>
            <a:r>
              <a:rPr lang="cs-CZ" sz="3200" dirty="0" smtClean="0">
                <a:solidFill>
                  <a:srgbClr val="FF0000"/>
                </a:solidFill>
              </a:rPr>
              <a:t>. </a:t>
            </a:r>
            <a:r>
              <a:rPr lang="cs-CZ" sz="3200" dirty="0" smtClean="0">
                <a:solidFill>
                  <a:srgbClr val="FF0000"/>
                </a:solidFill>
              </a:rPr>
              <a:t>Malinovou </a:t>
            </a:r>
            <a:r>
              <a:rPr lang="cs-CZ" sz="3200" dirty="0" smtClean="0">
                <a:solidFill>
                  <a:srgbClr val="FF0000"/>
                </a:solidFill>
              </a:rPr>
              <a:t>šťávu </a:t>
            </a:r>
            <a:r>
              <a:rPr lang="cs-CZ" sz="3200" dirty="0" smtClean="0">
                <a:solidFill>
                  <a:srgbClr val="FF0000"/>
                </a:solidFill>
              </a:rPr>
              <a:t>vyliju</a:t>
            </a:r>
            <a:r>
              <a:rPr lang="cs-CZ" sz="3200" dirty="0" smtClean="0">
                <a:solidFill>
                  <a:srgbClr val="FF0000"/>
                </a:solidFill>
              </a:rPr>
              <a:t>.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1035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105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Vyjmenovaná slova po L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7" name="Picture 3" descr="C:\Documents and Settings\xy\Local Settings\Temporary Internet Files\Content.IE5\Y2LFR0FN\MM900236489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0962" y="5110088"/>
            <a:ext cx="85725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xy\Local Settings\Temporary Internet Files\Content.IE5\3WZTBVT2\MC90023722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324" y="4221088"/>
            <a:ext cx="2817813" cy="245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xy\Local Settings\Temporary Internet Files\Content.IE5\RJV5YIJG\MC90023361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677863"/>
            <a:ext cx="1295400" cy="321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xy\Local Settings\Temporary Internet Files\Content.IE5\XHCZP2PZ\MC90029718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75" y="2649538"/>
            <a:ext cx="1489075" cy="1795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01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1052736"/>
            <a:ext cx="7992887" cy="5256584"/>
          </a:xfrm>
        </p:spPr>
        <p:txBody>
          <a:bodyPr>
            <a:normAutofit/>
          </a:bodyPr>
          <a:lstStyle/>
          <a:p>
            <a:r>
              <a:rPr lang="cs-CZ" sz="5400" dirty="0">
                <a:solidFill>
                  <a:srgbClr val="FF0000"/>
                </a:solidFill>
              </a:rPr>
              <a:t>s</a:t>
            </a:r>
            <a:r>
              <a:rPr lang="cs-CZ" sz="5400" dirty="0" smtClean="0">
                <a:solidFill>
                  <a:srgbClr val="FF0000"/>
                </a:solidFill>
              </a:rPr>
              <a:t>lyšet, mlýn, blýskat se, polykat, plynout, plýtvat, vzlykat,  lysý, lýtko, lýko, lyže, pelyněk, plyš</a:t>
            </a:r>
            <a:endParaRPr lang="cs-CZ" sz="5400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 fontScale="90000"/>
          </a:bodyPr>
          <a:lstStyle/>
          <a:p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414989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764704"/>
            <a:ext cx="7408333" cy="536145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s</a:t>
            </a:r>
            <a:r>
              <a:rPr lang="cs-CZ" sz="3600" b="1" dirty="0" smtClean="0">
                <a:solidFill>
                  <a:srgbClr val="FF0000"/>
                </a:solidFill>
              </a:rPr>
              <a:t>lyšet – </a:t>
            </a:r>
            <a:r>
              <a:rPr lang="cs-CZ" sz="3600" dirty="0" smtClean="0">
                <a:solidFill>
                  <a:srgbClr val="FF0000"/>
                </a:solidFill>
              </a:rPr>
              <a:t>slyšitelný, nedoslýchat</a:t>
            </a:r>
          </a:p>
          <a:p>
            <a:r>
              <a:rPr lang="cs-CZ" sz="3600" b="1" dirty="0">
                <a:solidFill>
                  <a:srgbClr val="FF0000"/>
                </a:solidFill>
              </a:rPr>
              <a:t>m</a:t>
            </a:r>
            <a:r>
              <a:rPr lang="cs-CZ" sz="3600" b="1" dirty="0" smtClean="0">
                <a:solidFill>
                  <a:srgbClr val="FF0000"/>
                </a:solidFill>
              </a:rPr>
              <a:t>lýn – </a:t>
            </a:r>
            <a:r>
              <a:rPr lang="cs-CZ" sz="3600" dirty="0" smtClean="0">
                <a:solidFill>
                  <a:srgbClr val="FF0000"/>
                </a:solidFill>
              </a:rPr>
              <a:t>mlynář, mlynářka, mlýnice</a:t>
            </a:r>
          </a:p>
          <a:p>
            <a:r>
              <a:rPr lang="cs-CZ" sz="3600" b="1" dirty="0">
                <a:solidFill>
                  <a:srgbClr val="FF0000"/>
                </a:solidFill>
              </a:rPr>
              <a:t>b</a:t>
            </a:r>
            <a:r>
              <a:rPr lang="cs-CZ" sz="3600" b="1" dirty="0" smtClean="0">
                <a:solidFill>
                  <a:srgbClr val="FF0000"/>
                </a:solidFill>
              </a:rPr>
              <a:t>lýskat se – </a:t>
            </a:r>
            <a:r>
              <a:rPr lang="cs-CZ" sz="3600" dirty="0" smtClean="0">
                <a:solidFill>
                  <a:srgbClr val="FF0000"/>
                </a:solidFill>
              </a:rPr>
              <a:t>zablýsklo, blyštět</a:t>
            </a:r>
          </a:p>
          <a:p>
            <a:r>
              <a:rPr lang="cs-CZ" sz="3600" b="1" dirty="0">
                <a:solidFill>
                  <a:srgbClr val="FF0000"/>
                </a:solidFill>
              </a:rPr>
              <a:t>p</a:t>
            </a:r>
            <a:r>
              <a:rPr lang="cs-CZ" sz="3600" b="1" dirty="0" smtClean="0">
                <a:solidFill>
                  <a:srgbClr val="FF0000"/>
                </a:solidFill>
              </a:rPr>
              <a:t>olykat – </a:t>
            </a:r>
            <a:r>
              <a:rPr lang="cs-CZ" sz="3600" dirty="0" smtClean="0">
                <a:solidFill>
                  <a:srgbClr val="FF0000"/>
                </a:solidFill>
              </a:rPr>
              <a:t>zalykat se, polykání</a:t>
            </a:r>
          </a:p>
          <a:p>
            <a:r>
              <a:rPr lang="cs-CZ" sz="3600" b="1" dirty="0">
                <a:solidFill>
                  <a:srgbClr val="FF0000"/>
                </a:solidFill>
              </a:rPr>
              <a:t>p</a:t>
            </a:r>
            <a:r>
              <a:rPr lang="cs-CZ" sz="3600" b="1" dirty="0" smtClean="0">
                <a:solidFill>
                  <a:srgbClr val="FF0000"/>
                </a:solidFill>
              </a:rPr>
              <a:t>lynout – </a:t>
            </a:r>
            <a:r>
              <a:rPr lang="cs-CZ" sz="3600" dirty="0" smtClean="0">
                <a:solidFill>
                  <a:srgbClr val="FF0000"/>
                </a:solidFill>
              </a:rPr>
              <a:t>plyn, rozplynout, oplývat, plynulý, plynárna, plynoměr, plynný</a:t>
            </a:r>
          </a:p>
          <a:p>
            <a:r>
              <a:rPr lang="cs-CZ" sz="3600" b="1" dirty="0" smtClean="0">
                <a:solidFill>
                  <a:srgbClr val="FF0000"/>
                </a:solidFill>
              </a:rPr>
              <a:t>plýtvat – </a:t>
            </a:r>
            <a:r>
              <a:rPr lang="cs-CZ" sz="3600" dirty="0" smtClean="0">
                <a:solidFill>
                  <a:srgbClr val="FF0000"/>
                </a:solidFill>
              </a:rPr>
              <a:t>plýtvání</a:t>
            </a:r>
          </a:p>
          <a:p>
            <a:r>
              <a:rPr lang="cs-CZ" sz="3600" b="1" dirty="0">
                <a:solidFill>
                  <a:srgbClr val="FF0000"/>
                </a:solidFill>
              </a:rPr>
              <a:t>v</a:t>
            </a:r>
            <a:r>
              <a:rPr lang="cs-CZ" sz="3600" b="1" dirty="0" smtClean="0">
                <a:solidFill>
                  <a:srgbClr val="FF0000"/>
                </a:solidFill>
              </a:rPr>
              <a:t>zlykat – </a:t>
            </a:r>
            <a:r>
              <a:rPr lang="cs-CZ" sz="3600" dirty="0" smtClean="0">
                <a:solidFill>
                  <a:srgbClr val="FF0000"/>
                </a:solidFill>
              </a:rPr>
              <a:t>vzlyk, vzlykot, vzlyknout</a:t>
            </a:r>
          </a:p>
          <a:p>
            <a:endParaRPr lang="cs-CZ" sz="36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8236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727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196752"/>
            <a:ext cx="7408333" cy="4929411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l</a:t>
            </a:r>
            <a:r>
              <a:rPr lang="cs-CZ" sz="3600" b="1" dirty="0" smtClean="0">
                <a:solidFill>
                  <a:srgbClr val="FF0000"/>
                </a:solidFill>
              </a:rPr>
              <a:t>ysý – </a:t>
            </a:r>
            <a:r>
              <a:rPr lang="cs-CZ" sz="3600" dirty="0" smtClean="0">
                <a:solidFill>
                  <a:srgbClr val="FF0000"/>
                </a:solidFill>
              </a:rPr>
              <a:t>lysinka, lyska, Lysá hora</a:t>
            </a:r>
          </a:p>
          <a:p>
            <a:r>
              <a:rPr lang="cs-CZ" sz="3600" b="1" dirty="0">
                <a:solidFill>
                  <a:srgbClr val="FF0000"/>
                </a:solidFill>
              </a:rPr>
              <a:t>l</a:t>
            </a:r>
            <a:r>
              <a:rPr lang="cs-CZ" sz="3600" b="1" dirty="0" smtClean="0">
                <a:solidFill>
                  <a:srgbClr val="FF0000"/>
                </a:solidFill>
              </a:rPr>
              <a:t>ýtko – </a:t>
            </a:r>
            <a:r>
              <a:rPr lang="cs-CZ" sz="3600" dirty="0" smtClean="0">
                <a:solidFill>
                  <a:srgbClr val="FF0000"/>
                </a:solidFill>
              </a:rPr>
              <a:t>lýtkový</a:t>
            </a:r>
          </a:p>
          <a:p>
            <a:r>
              <a:rPr lang="cs-CZ" sz="3600" b="1" dirty="0">
                <a:solidFill>
                  <a:srgbClr val="FF0000"/>
                </a:solidFill>
              </a:rPr>
              <a:t>l</a:t>
            </a:r>
            <a:r>
              <a:rPr lang="cs-CZ" sz="3600" b="1" dirty="0" smtClean="0">
                <a:solidFill>
                  <a:srgbClr val="FF0000"/>
                </a:solidFill>
              </a:rPr>
              <a:t>ýko – </a:t>
            </a:r>
            <a:r>
              <a:rPr lang="cs-CZ" sz="3600" dirty="0" smtClean="0">
                <a:solidFill>
                  <a:srgbClr val="FF0000"/>
                </a:solidFill>
              </a:rPr>
              <a:t>lýkový, lýkovec, lýkožrout</a:t>
            </a:r>
          </a:p>
          <a:p>
            <a:r>
              <a:rPr lang="cs-CZ" sz="3600" b="1" dirty="0">
                <a:solidFill>
                  <a:srgbClr val="FF0000"/>
                </a:solidFill>
              </a:rPr>
              <a:t>l</a:t>
            </a:r>
            <a:r>
              <a:rPr lang="cs-CZ" sz="3600" b="1" dirty="0" smtClean="0">
                <a:solidFill>
                  <a:srgbClr val="FF0000"/>
                </a:solidFill>
              </a:rPr>
              <a:t>yže – </a:t>
            </a:r>
            <a:r>
              <a:rPr lang="cs-CZ" sz="3600" dirty="0" smtClean="0">
                <a:solidFill>
                  <a:srgbClr val="FF0000"/>
                </a:solidFill>
              </a:rPr>
              <a:t>lyžař, lyžařský, lyžovat</a:t>
            </a:r>
          </a:p>
          <a:p>
            <a:r>
              <a:rPr lang="cs-CZ" sz="3600" b="1" dirty="0">
                <a:solidFill>
                  <a:srgbClr val="FF0000"/>
                </a:solidFill>
              </a:rPr>
              <a:t>p</a:t>
            </a:r>
            <a:r>
              <a:rPr lang="cs-CZ" sz="3600" b="1" dirty="0" smtClean="0">
                <a:solidFill>
                  <a:srgbClr val="FF0000"/>
                </a:solidFill>
              </a:rPr>
              <a:t>elyněk – </a:t>
            </a:r>
            <a:r>
              <a:rPr lang="cs-CZ" sz="3600" dirty="0" smtClean="0">
                <a:solidFill>
                  <a:srgbClr val="FF0000"/>
                </a:solidFill>
              </a:rPr>
              <a:t>pelyňkový</a:t>
            </a:r>
          </a:p>
          <a:p>
            <a:r>
              <a:rPr lang="cs-CZ" sz="3600" b="1" dirty="0">
                <a:solidFill>
                  <a:srgbClr val="FF0000"/>
                </a:solidFill>
              </a:rPr>
              <a:t>p</a:t>
            </a:r>
            <a:r>
              <a:rPr lang="cs-CZ" sz="3600" b="1" dirty="0" smtClean="0">
                <a:solidFill>
                  <a:srgbClr val="FF0000"/>
                </a:solidFill>
              </a:rPr>
              <a:t>lyš – </a:t>
            </a:r>
            <a:r>
              <a:rPr lang="cs-CZ" sz="3600" dirty="0" smtClean="0">
                <a:solidFill>
                  <a:srgbClr val="FF0000"/>
                </a:solidFill>
              </a:rPr>
              <a:t>plyšový, plyšáček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8236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054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836712"/>
            <a:ext cx="7408333" cy="5289451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FF0000"/>
                </a:solidFill>
              </a:rPr>
              <a:t>lyže x líže</a:t>
            </a:r>
            <a:endParaRPr lang="cs-CZ" sz="3600" dirty="0">
              <a:solidFill>
                <a:srgbClr val="FF0000"/>
              </a:solidFill>
            </a:endParaRPr>
          </a:p>
          <a:p>
            <a:pPr algn="ctr"/>
            <a:r>
              <a:rPr lang="cs-CZ" sz="3600" dirty="0">
                <a:solidFill>
                  <a:srgbClr val="FF0000"/>
                </a:solidFill>
              </a:rPr>
              <a:t>b</a:t>
            </a:r>
            <a:r>
              <a:rPr lang="cs-CZ" sz="3600" dirty="0" smtClean="0">
                <a:solidFill>
                  <a:srgbClr val="FF0000"/>
                </a:solidFill>
              </a:rPr>
              <a:t>lýská se x blízká</a:t>
            </a:r>
          </a:p>
          <a:p>
            <a:pPr algn="ctr"/>
            <a:r>
              <a:rPr lang="cs-CZ" sz="3600" dirty="0">
                <a:solidFill>
                  <a:srgbClr val="FF0000"/>
                </a:solidFill>
              </a:rPr>
              <a:t>m</a:t>
            </a:r>
            <a:r>
              <a:rPr lang="cs-CZ" sz="3600" dirty="0" smtClean="0">
                <a:solidFill>
                  <a:srgbClr val="FF0000"/>
                </a:solidFill>
              </a:rPr>
              <a:t>lýn x mlít</a:t>
            </a:r>
          </a:p>
          <a:p>
            <a:pPr algn="ctr"/>
            <a:r>
              <a:rPr lang="cs-CZ" sz="3600" dirty="0">
                <a:solidFill>
                  <a:srgbClr val="FF0000"/>
                </a:solidFill>
              </a:rPr>
              <a:t>l</a:t>
            </a:r>
            <a:r>
              <a:rPr lang="cs-CZ" sz="3600" dirty="0" smtClean="0">
                <a:solidFill>
                  <a:srgbClr val="FF0000"/>
                </a:solidFill>
              </a:rPr>
              <a:t>ýčí x líčí</a:t>
            </a:r>
          </a:p>
          <a:p>
            <a:pPr algn="ctr"/>
            <a:r>
              <a:rPr lang="cs-CZ" sz="3600" dirty="0">
                <a:solidFill>
                  <a:srgbClr val="FF0000"/>
                </a:solidFill>
              </a:rPr>
              <a:t>l</a:t>
            </a:r>
            <a:r>
              <a:rPr lang="cs-CZ" sz="3600" dirty="0" smtClean="0">
                <a:solidFill>
                  <a:srgbClr val="FF0000"/>
                </a:solidFill>
              </a:rPr>
              <a:t>yska x líska</a:t>
            </a:r>
          </a:p>
          <a:p>
            <a:pPr marL="0" indent="0" algn="ctr">
              <a:buNone/>
            </a:pP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1035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29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836712"/>
            <a:ext cx="7408333" cy="5289451"/>
          </a:xfrm>
        </p:spPr>
        <p:txBody>
          <a:bodyPr>
            <a:normAutofit lnSpcReduction="10000"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Větrný ml__n, hořký jako pel__něk, poraněné l__tko, pevné l__ko, rychlé l__že, vyl__sovat česnek, těžce pol__ká, voda pl__ne, včera se bl__skalo, potichu vzl__kala, oříšky z l__sky, ml__t mák, l__nky na sešitě, bl__zký les, L__sá hora, zemní pl__n, l__dové písně, pl__šová hračka, L__da má l__že, můj mal__ček, černá hl__na, sklíčko se bl__ská, prudký l__ják, l__dé z bl__zkého domu, l__kožrout, střevíce z l__ka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5436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557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836712"/>
            <a:ext cx="7408333" cy="5289451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Větrný </a:t>
            </a:r>
            <a:r>
              <a:rPr lang="cs-CZ" sz="3200" dirty="0" smtClean="0">
                <a:solidFill>
                  <a:srgbClr val="FF0000"/>
                </a:solidFill>
              </a:rPr>
              <a:t>mlýn</a:t>
            </a:r>
            <a:r>
              <a:rPr lang="cs-CZ" sz="3200" dirty="0" smtClean="0">
                <a:solidFill>
                  <a:srgbClr val="FF0000"/>
                </a:solidFill>
              </a:rPr>
              <a:t>, hořký jako </a:t>
            </a:r>
            <a:r>
              <a:rPr lang="cs-CZ" sz="3200" dirty="0" smtClean="0">
                <a:solidFill>
                  <a:srgbClr val="FF0000"/>
                </a:solidFill>
              </a:rPr>
              <a:t>pelyněk</a:t>
            </a:r>
            <a:r>
              <a:rPr lang="cs-CZ" sz="3200" dirty="0" smtClean="0">
                <a:solidFill>
                  <a:srgbClr val="FF0000"/>
                </a:solidFill>
              </a:rPr>
              <a:t>, poraněné </a:t>
            </a:r>
            <a:r>
              <a:rPr lang="cs-CZ" sz="3200" dirty="0" smtClean="0">
                <a:solidFill>
                  <a:srgbClr val="FF0000"/>
                </a:solidFill>
              </a:rPr>
              <a:t>lýtko</a:t>
            </a:r>
            <a:r>
              <a:rPr lang="cs-CZ" sz="3200" dirty="0" smtClean="0">
                <a:solidFill>
                  <a:srgbClr val="FF0000"/>
                </a:solidFill>
              </a:rPr>
              <a:t>, pevné </a:t>
            </a:r>
            <a:r>
              <a:rPr lang="cs-CZ" sz="3200" dirty="0" smtClean="0">
                <a:solidFill>
                  <a:srgbClr val="FF0000"/>
                </a:solidFill>
              </a:rPr>
              <a:t>lýko</a:t>
            </a:r>
            <a:r>
              <a:rPr lang="cs-CZ" sz="3200" dirty="0" smtClean="0">
                <a:solidFill>
                  <a:srgbClr val="FF0000"/>
                </a:solidFill>
              </a:rPr>
              <a:t>, rychlé </a:t>
            </a:r>
            <a:r>
              <a:rPr lang="cs-CZ" sz="3200" dirty="0" smtClean="0">
                <a:solidFill>
                  <a:srgbClr val="FF0000"/>
                </a:solidFill>
              </a:rPr>
              <a:t>lyže</a:t>
            </a:r>
            <a:r>
              <a:rPr lang="cs-CZ" sz="3200" dirty="0" smtClean="0">
                <a:solidFill>
                  <a:srgbClr val="FF0000"/>
                </a:solidFill>
              </a:rPr>
              <a:t>, </a:t>
            </a:r>
            <a:r>
              <a:rPr lang="cs-CZ" sz="3200" dirty="0" smtClean="0">
                <a:solidFill>
                  <a:srgbClr val="FF0000"/>
                </a:solidFill>
              </a:rPr>
              <a:t>vylisovat </a:t>
            </a:r>
            <a:r>
              <a:rPr lang="cs-CZ" sz="3200" dirty="0" smtClean="0">
                <a:solidFill>
                  <a:srgbClr val="FF0000"/>
                </a:solidFill>
              </a:rPr>
              <a:t>česnek, těžce </a:t>
            </a:r>
            <a:r>
              <a:rPr lang="cs-CZ" sz="3200" dirty="0" smtClean="0">
                <a:solidFill>
                  <a:srgbClr val="FF0000"/>
                </a:solidFill>
              </a:rPr>
              <a:t>polyká</a:t>
            </a:r>
            <a:r>
              <a:rPr lang="cs-CZ" sz="3200" dirty="0" smtClean="0">
                <a:solidFill>
                  <a:srgbClr val="FF0000"/>
                </a:solidFill>
              </a:rPr>
              <a:t>, voda </a:t>
            </a:r>
            <a:r>
              <a:rPr lang="cs-CZ" sz="3200" dirty="0" smtClean="0">
                <a:solidFill>
                  <a:srgbClr val="FF0000"/>
                </a:solidFill>
              </a:rPr>
              <a:t>plyne</a:t>
            </a:r>
            <a:r>
              <a:rPr lang="cs-CZ" sz="3200" dirty="0" smtClean="0">
                <a:solidFill>
                  <a:srgbClr val="FF0000"/>
                </a:solidFill>
              </a:rPr>
              <a:t>, včera se </a:t>
            </a:r>
            <a:r>
              <a:rPr lang="cs-CZ" sz="3200" dirty="0" smtClean="0">
                <a:solidFill>
                  <a:srgbClr val="FF0000"/>
                </a:solidFill>
              </a:rPr>
              <a:t>blýskalo</a:t>
            </a:r>
            <a:r>
              <a:rPr lang="cs-CZ" sz="3200" dirty="0" smtClean="0">
                <a:solidFill>
                  <a:srgbClr val="FF0000"/>
                </a:solidFill>
              </a:rPr>
              <a:t>, potichu </a:t>
            </a:r>
            <a:r>
              <a:rPr lang="cs-CZ" sz="3200" dirty="0" smtClean="0">
                <a:solidFill>
                  <a:srgbClr val="FF0000"/>
                </a:solidFill>
              </a:rPr>
              <a:t>vzlykala</a:t>
            </a:r>
            <a:r>
              <a:rPr lang="cs-CZ" sz="3200" dirty="0" smtClean="0">
                <a:solidFill>
                  <a:srgbClr val="FF0000"/>
                </a:solidFill>
              </a:rPr>
              <a:t>, oříšky z </a:t>
            </a:r>
            <a:r>
              <a:rPr lang="cs-CZ" sz="3200" dirty="0" smtClean="0">
                <a:solidFill>
                  <a:srgbClr val="FF0000"/>
                </a:solidFill>
              </a:rPr>
              <a:t>lísky</a:t>
            </a:r>
            <a:r>
              <a:rPr lang="cs-CZ" sz="3200" dirty="0" smtClean="0">
                <a:solidFill>
                  <a:srgbClr val="FF0000"/>
                </a:solidFill>
              </a:rPr>
              <a:t>, </a:t>
            </a:r>
            <a:r>
              <a:rPr lang="cs-CZ" sz="3200" dirty="0" smtClean="0">
                <a:solidFill>
                  <a:srgbClr val="FF0000"/>
                </a:solidFill>
              </a:rPr>
              <a:t>mlít </a:t>
            </a:r>
            <a:r>
              <a:rPr lang="cs-CZ" sz="3200" dirty="0" smtClean="0">
                <a:solidFill>
                  <a:srgbClr val="FF0000"/>
                </a:solidFill>
              </a:rPr>
              <a:t>mák, </a:t>
            </a:r>
            <a:r>
              <a:rPr lang="cs-CZ" sz="3200" dirty="0" smtClean="0">
                <a:solidFill>
                  <a:srgbClr val="FF0000"/>
                </a:solidFill>
              </a:rPr>
              <a:t>linky </a:t>
            </a:r>
            <a:r>
              <a:rPr lang="cs-CZ" sz="3200" dirty="0" smtClean="0">
                <a:solidFill>
                  <a:srgbClr val="FF0000"/>
                </a:solidFill>
              </a:rPr>
              <a:t>na sešitě, </a:t>
            </a:r>
            <a:r>
              <a:rPr lang="cs-CZ" sz="3200" dirty="0" smtClean="0">
                <a:solidFill>
                  <a:srgbClr val="FF0000"/>
                </a:solidFill>
              </a:rPr>
              <a:t>blízký </a:t>
            </a:r>
            <a:r>
              <a:rPr lang="cs-CZ" sz="3200" dirty="0" smtClean="0">
                <a:solidFill>
                  <a:srgbClr val="FF0000"/>
                </a:solidFill>
              </a:rPr>
              <a:t>les, </a:t>
            </a:r>
            <a:r>
              <a:rPr lang="cs-CZ" sz="3200" dirty="0" smtClean="0">
                <a:solidFill>
                  <a:srgbClr val="FF0000"/>
                </a:solidFill>
              </a:rPr>
              <a:t>Lysá </a:t>
            </a:r>
            <a:r>
              <a:rPr lang="cs-CZ" sz="3200" dirty="0" smtClean="0">
                <a:solidFill>
                  <a:srgbClr val="FF0000"/>
                </a:solidFill>
              </a:rPr>
              <a:t>hora, zemní </a:t>
            </a:r>
            <a:r>
              <a:rPr lang="cs-CZ" sz="3200" dirty="0" smtClean="0">
                <a:solidFill>
                  <a:srgbClr val="FF0000"/>
                </a:solidFill>
              </a:rPr>
              <a:t>plyn</a:t>
            </a:r>
            <a:r>
              <a:rPr lang="cs-CZ" sz="3200" dirty="0" smtClean="0">
                <a:solidFill>
                  <a:srgbClr val="FF0000"/>
                </a:solidFill>
              </a:rPr>
              <a:t>, </a:t>
            </a:r>
            <a:r>
              <a:rPr lang="cs-CZ" sz="3200" dirty="0" smtClean="0">
                <a:solidFill>
                  <a:srgbClr val="FF0000"/>
                </a:solidFill>
              </a:rPr>
              <a:t>lidové </a:t>
            </a:r>
            <a:r>
              <a:rPr lang="cs-CZ" sz="3200" dirty="0" smtClean="0">
                <a:solidFill>
                  <a:srgbClr val="FF0000"/>
                </a:solidFill>
              </a:rPr>
              <a:t>písně, </a:t>
            </a:r>
            <a:r>
              <a:rPr lang="cs-CZ" sz="3200" dirty="0" smtClean="0">
                <a:solidFill>
                  <a:srgbClr val="FF0000"/>
                </a:solidFill>
              </a:rPr>
              <a:t>plyšová </a:t>
            </a:r>
            <a:r>
              <a:rPr lang="cs-CZ" sz="3200" dirty="0" smtClean="0">
                <a:solidFill>
                  <a:srgbClr val="FF0000"/>
                </a:solidFill>
              </a:rPr>
              <a:t>hračka, </a:t>
            </a:r>
            <a:r>
              <a:rPr lang="cs-CZ" sz="3200" dirty="0" smtClean="0">
                <a:solidFill>
                  <a:srgbClr val="FF0000"/>
                </a:solidFill>
              </a:rPr>
              <a:t>Lída </a:t>
            </a:r>
            <a:r>
              <a:rPr lang="cs-CZ" sz="3200" dirty="0" smtClean="0">
                <a:solidFill>
                  <a:srgbClr val="FF0000"/>
                </a:solidFill>
              </a:rPr>
              <a:t>má </a:t>
            </a:r>
            <a:r>
              <a:rPr lang="cs-CZ" sz="3200" dirty="0" smtClean="0">
                <a:solidFill>
                  <a:srgbClr val="FF0000"/>
                </a:solidFill>
              </a:rPr>
              <a:t>lyže</a:t>
            </a:r>
            <a:r>
              <a:rPr lang="cs-CZ" sz="3200" dirty="0" smtClean="0">
                <a:solidFill>
                  <a:srgbClr val="FF0000"/>
                </a:solidFill>
              </a:rPr>
              <a:t>, můj </a:t>
            </a:r>
            <a:r>
              <a:rPr lang="cs-CZ" sz="3200" dirty="0" smtClean="0">
                <a:solidFill>
                  <a:srgbClr val="FF0000"/>
                </a:solidFill>
              </a:rPr>
              <a:t>malíček</a:t>
            </a:r>
            <a:r>
              <a:rPr lang="cs-CZ" sz="3200" dirty="0" smtClean="0">
                <a:solidFill>
                  <a:srgbClr val="FF0000"/>
                </a:solidFill>
              </a:rPr>
              <a:t>, černá </a:t>
            </a:r>
            <a:r>
              <a:rPr lang="cs-CZ" sz="3200" dirty="0" smtClean="0">
                <a:solidFill>
                  <a:srgbClr val="FF0000"/>
                </a:solidFill>
              </a:rPr>
              <a:t>hlína</a:t>
            </a:r>
            <a:r>
              <a:rPr lang="cs-CZ" sz="3200" dirty="0" smtClean="0">
                <a:solidFill>
                  <a:srgbClr val="FF0000"/>
                </a:solidFill>
              </a:rPr>
              <a:t>, sklíčko se </a:t>
            </a:r>
            <a:r>
              <a:rPr lang="cs-CZ" sz="3200" dirty="0" smtClean="0">
                <a:solidFill>
                  <a:srgbClr val="FF0000"/>
                </a:solidFill>
              </a:rPr>
              <a:t>blýská</a:t>
            </a:r>
            <a:r>
              <a:rPr lang="cs-CZ" sz="3200" dirty="0" smtClean="0">
                <a:solidFill>
                  <a:srgbClr val="FF0000"/>
                </a:solidFill>
              </a:rPr>
              <a:t>, prudký </a:t>
            </a:r>
            <a:r>
              <a:rPr lang="cs-CZ" sz="3200" dirty="0" smtClean="0">
                <a:solidFill>
                  <a:srgbClr val="FF0000"/>
                </a:solidFill>
              </a:rPr>
              <a:t>liják</a:t>
            </a:r>
            <a:r>
              <a:rPr lang="cs-CZ" sz="3200" dirty="0" smtClean="0">
                <a:solidFill>
                  <a:srgbClr val="FF0000"/>
                </a:solidFill>
              </a:rPr>
              <a:t>, </a:t>
            </a:r>
            <a:r>
              <a:rPr lang="cs-CZ" sz="3200" dirty="0" smtClean="0">
                <a:solidFill>
                  <a:srgbClr val="FF0000"/>
                </a:solidFill>
              </a:rPr>
              <a:t>lidé </a:t>
            </a:r>
            <a:r>
              <a:rPr lang="cs-CZ" sz="3200" dirty="0" smtClean="0">
                <a:solidFill>
                  <a:srgbClr val="FF0000"/>
                </a:solidFill>
              </a:rPr>
              <a:t>z </a:t>
            </a:r>
            <a:r>
              <a:rPr lang="cs-CZ" sz="3200" dirty="0" smtClean="0">
                <a:solidFill>
                  <a:srgbClr val="FF0000"/>
                </a:solidFill>
              </a:rPr>
              <a:t>blízkého </a:t>
            </a:r>
            <a:r>
              <a:rPr lang="cs-CZ" sz="3200" dirty="0" smtClean="0">
                <a:solidFill>
                  <a:srgbClr val="FF0000"/>
                </a:solidFill>
              </a:rPr>
              <a:t>domu, </a:t>
            </a:r>
            <a:r>
              <a:rPr lang="cs-CZ" sz="3200" dirty="0" smtClean="0">
                <a:solidFill>
                  <a:srgbClr val="FF0000"/>
                </a:solidFill>
              </a:rPr>
              <a:t>lýkožrout</a:t>
            </a:r>
            <a:r>
              <a:rPr lang="cs-CZ" sz="3200" dirty="0" smtClean="0">
                <a:solidFill>
                  <a:srgbClr val="FF0000"/>
                </a:solidFill>
              </a:rPr>
              <a:t>, střevíce z </a:t>
            </a:r>
            <a:r>
              <a:rPr lang="cs-CZ" sz="3200" dirty="0" smtClean="0">
                <a:solidFill>
                  <a:srgbClr val="FF0000"/>
                </a:solidFill>
              </a:rPr>
              <a:t>lýka.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5436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964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764704"/>
            <a:ext cx="7408333" cy="5361459"/>
          </a:xfrm>
        </p:spPr>
        <p:txBody>
          <a:bodyPr>
            <a:normAutofit fontScale="92500"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Baterie byla vyb__ta. Postavy v šeru spl__nuly. Přeb__rala b__l__nky. L__boval si, že ub__l na váze. L__bezně se usmívala, když  jí dali krab__ci l__zátek. Zb__lé l__vance odnesli. Hodiny odb__jí půlnoc.</a:t>
            </a:r>
          </a:p>
          <a:p>
            <a:r>
              <a:rPr lang="cs-CZ" sz="3200" dirty="0" smtClean="0">
                <a:solidFill>
                  <a:srgbClr val="FF0000"/>
                </a:solidFill>
              </a:rPr>
              <a:t>Dala mi boty z l__čí. Peníze nab__l v soutěži. L__tovali, že tam neb__li. Spustil se l__ják a v dálce se zabl__sklo. Nesl__šela volání o pomoc. V sešitě jsou široké l__nky. Mal__novou šťávu vyl__ju.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1035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20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M-PPT-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66</TotalTime>
  <Words>569</Words>
  <Application>Microsoft Office PowerPoint</Application>
  <PresentationFormat>Předvádění na obrazovce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Vlnění</vt:lpstr>
      <vt:lpstr>DUM-PPT-šablona</vt:lpstr>
      <vt:lpstr>Základní škola a Mateřská škola, Pavlice, okres Znojmo OP VK 1.4 75021293 Tematický celek: Jazyk český Název a číslo učebního materiálu VY_32_INOVACE_02_12 Vyjmenovaná slova po L PaedDr. Tamara Kučerová  Anotace: učební materiál slouží k procvičování učiva o vyjmenovaných slovech  Metodika: prezentace slouží k předvedení na interaktivní tabuli</vt:lpstr>
      <vt:lpstr>Vyjmenovaná slova po 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Pavlice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Vyjmenovaná slova po L</dc:title>
  <dc:creator>Tamara</dc:creator>
  <cp:lastModifiedBy>Pavel Kučera</cp:lastModifiedBy>
  <cp:revision>9</cp:revision>
  <dcterms:created xsi:type="dcterms:W3CDTF">2011-06-16T13:40:08Z</dcterms:created>
  <dcterms:modified xsi:type="dcterms:W3CDTF">2011-07-01T17:43:23Z</dcterms:modified>
</cp:coreProperties>
</file>