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89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68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29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555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809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285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667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3390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2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621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19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26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17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425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52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24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10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26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07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11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70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87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FD5D-1907-41A7-BD91-383EBDBDC09C}" type="datetimeFigureOut">
              <a:rPr lang="cs-CZ" smtClean="0"/>
              <a:t>18.6.2011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ED5D1-4C23-48B0-8155-9C8B4B1A1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511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18.6.2011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18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 dirty="0">
                <a:latin typeface="+mn-lt"/>
              </a:rPr>
              <a:t>J</a:t>
            </a:r>
            <a:r>
              <a:rPr lang="cs-CZ" sz="3200" b="1" dirty="0" smtClean="0">
                <a:latin typeface="+mn-lt"/>
              </a:rPr>
              <a:t>azyk český 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VY_32_INOVACE_02_01 </a:t>
            </a:r>
            <a:r>
              <a:rPr lang="cs-CZ" sz="2400" b="1" dirty="0"/>
              <a:t>P</a:t>
            </a:r>
            <a:r>
              <a:rPr lang="cs-CZ" sz="2400" b="1" dirty="0" smtClean="0"/>
              <a:t>odstatná jména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o slovních druzích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5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17959"/>
              </p:ext>
            </p:extLst>
          </p:nvPr>
        </p:nvGraphicFramePr>
        <p:xfrm>
          <a:off x="457200" y="765175"/>
          <a:ext cx="8229600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736"/>
                <a:gridCol w="1584176"/>
                <a:gridCol w="1049288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pád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číslo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rod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holky vaří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1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m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ženský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u hřiště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2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j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střední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ke</a:t>
                      </a:r>
                      <a:r>
                        <a:rPr lang="cs-CZ" sz="4000" baseline="0" dirty="0" smtClean="0"/>
                        <a:t> kamarádům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3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m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mužský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malovat obraz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4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j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mužský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mávat vařečkou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7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j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ženský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sladit cukrem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7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j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mužský</a:t>
                      </a:r>
                      <a:endParaRPr lang="cs-CZ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7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Podstatná jména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Documents and Settings\xy\Local Settings\Temporary Internet Files\Content.IE5\ZFPDQ9QZ\MC9002524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654050"/>
            <a:ext cx="1830388" cy="146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xy\Local Settings\Temporary Internet Files\Content.IE5\ZFPDQ9QZ\MC90023213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3" y="458788"/>
            <a:ext cx="1411287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xy\Local Settings\Temporary Internet Files\Content.IE5\RURR9EFU\MC9003435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3202"/>
            <a:ext cx="1543507" cy="197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4103688"/>
            <a:ext cx="1706563" cy="182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xy\Local Settings\Temporary Internet Files\Content.IE5\O0U74VHM\MC90030146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0" y="3268663"/>
            <a:ext cx="15240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Documents and Settings\xy\Local Settings\Temporary Internet Files\Content.IE5\1I8KQUY2\MC90043459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38" y="4869160"/>
            <a:ext cx="179705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Documents and Settings\xy\Local Settings\Temporary Internet Files\Content.IE5\WOWYB97R\MC900280879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965325"/>
            <a:ext cx="2239963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1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Podstatná jména jsou názvy osob, zvířat, věcí, vlastností a dějů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Osoby – </a:t>
            </a:r>
            <a:r>
              <a:rPr lang="cs-CZ" dirty="0" smtClean="0"/>
              <a:t>maminka, prodavač, učitel, kominík, chlapec, miminko, zlosyn, lektor, vynálezce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Zvířata – </a:t>
            </a:r>
            <a:r>
              <a:rPr lang="cs-CZ" dirty="0" smtClean="0"/>
              <a:t>lev, pejsek, koně, myšky, býk, mravenci, kočka, slepice, kobylka, orel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Věci - </a:t>
            </a:r>
            <a:r>
              <a:rPr lang="cs-CZ" dirty="0" smtClean="0"/>
              <a:t>pouzdro, růže, lavice, židle, okna, dům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Vlastnosti – </a:t>
            </a:r>
            <a:r>
              <a:rPr lang="cs-CZ" dirty="0" smtClean="0"/>
              <a:t>rychlost, veselost, náladovost, pýcha, hloupost, chytrost, zdvořilost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Děj - </a:t>
            </a:r>
            <a:r>
              <a:rPr lang="cs-CZ" dirty="0" smtClean="0"/>
              <a:t>psaní, počítání, chůze, běh, čištění, hod, opisování, rýsování, skok, malování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82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Mluvnické kategorie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Pády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FF0000"/>
                </a:solidFill>
              </a:rPr>
              <a:t>pád </a:t>
            </a:r>
            <a:r>
              <a:rPr lang="cs-CZ" dirty="0" smtClean="0"/>
              <a:t>KDO, CO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ád </a:t>
            </a:r>
            <a:r>
              <a:rPr lang="cs-CZ" dirty="0" smtClean="0"/>
              <a:t>KOHO, ČEHO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ád </a:t>
            </a:r>
            <a:r>
              <a:rPr lang="cs-CZ" dirty="0" smtClean="0"/>
              <a:t>KOMU, ČEMU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ád </a:t>
            </a:r>
            <a:r>
              <a:rPr lang="cs-CZ" dirty="0" smtClean="0"/>
              <a:t>KOHO, CO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ád </a:t>
            </a:r>
            <a:r>
              <a:rPr lang="cs-CZ" dirty="0" smtClean="0"/>
              <a:t>oslovujeme, voláme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ád </a:t>
            </a:r>
            <a:r>
              <a:rPr lang="cs-CZ" dirty="0" smtClean="0"/>
              <a:t>o KOM, o ČEM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ád  </a:t>
            </a:r>
            <a:r>
              <a:rPr lang="cs-CZ" dirty="0" smtClean="0"/>
              <a:t>s KÝM, s ČÍM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8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cs-CZ" sz="4000" dirty="0" smtClean="0">
                <a:solidFill>
                  <a:srgbClr val="FF0000"/>
                </a:solidFill>
              </a:rPr>
              <a:t>Číslo</a:t>
            </a:r>
          </a:p>
          <a:p>
            <a:r>
              <a:rPr lang="cs-CZ" dirty="0"/>
              <a:t>j</a:t>
            </a:r>
            <a:r>
              <a:rPr lang="cs-CZ" dirty="0" smtClean="0"/>
              <a:t>ednotné – dům, strom, okno</a:t>
            </a:r>
          </a:p>
          <a:p>
            <a:r>
              <a:rPr lang="cs-CZ" dirty="0"/>
              <a:t>m</a:t>
            </a:r>
            <a:r>
              <a:rPr lang="cs-CZ" dirty="0" smtClean="0"/>
              <a:t>nožné  – domy, stromy, okna</a:t>
            </a:r>
          </a:p>
          <a:p>
            <a:endParaRPr lang="cs-CZ" dirty="0"/>
          </a:p>
          <a:p>
            <a:r>
              <a:rPr lang="cs-CZ" sz="2400" dirty="0" smtClean="0"/>
              <a:t>Podtrhni 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jednotné</a:t>
            </a:r>
            <a:r>
              <a:rPr lang="cs-CZ" sz="2400" dirty="0" smtClean="0"/>
              <a:t> číslo modře </a:t>
            </a:r>
            <a:r>
              <a:rPr lang="cs-CZ" sz="2400" dirty="0" smtClean="0">
                <a:solidFill>
                  <a:srgbClr val="FF0000"/>
                </a:solidFill>
              </a:rPr>
              <a:t>množné</a:t>
            </a:r>
            <a:r>
              <a:rPr lang="cs-CZ" sz="2400" dirty="0" smtClean="0"/>
              <a:t> červeně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Vlaky, zvíře, vlci, prodavačkám, píšťalka,  hrady, lístek, kočce,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muzeum, nástěnky, domov, počítač, učitelé, lopatám,  míčem, 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kosmonaut, pero, pastelky, filmy, rozum, kladivu, písemky, klíč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42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R</a:t>
            </a:r>
            <a:r>
              <a:rPr lang="cs-CZ" sz="4000" dirty="0" smtClean="0">
                <a:solidFill>
                  <a:srgbClr val="FF0000"/>
                </a:solidFill>
              </a:rPr>
              <a:t>od </a:t>
            </a:r>
          </a:p>
          <a:p>
            <a:endParaRPr lang="cs-CZ" sz="4000" dirty="0" smtClean="0">
              <a:solidFill>
                <a:srgbClr val="FF0000"/>
              </a:solidFill>
            </a:endParaRPr>
          </a:p>
          <a:p>
            <a:endParaRPr lang="cs-CZ" sz="4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423423"/>
              </p:ext>
            </p:extLst>
          </p:nvPr>
        </p:nvGraphicFramePr>
        <p:xfrm>
          <a:off x="1547664" y="2204864"/>
          <a:ext cx="6096000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mužský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ženský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střední</a:t>
                      </a:r>
                      <a:endParaRPr lang="cs-CZ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TEN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TA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FF0000"/>
                          </a:solidFill>
                        </a:rPr>
                        <a:t>TO</a:t>
                      </a:r>
                      <a:endParaRPr lang="cs-CZ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papír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mouka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světlo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kočár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košile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kolo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voják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růže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počasí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8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879880"/>
              </p:ext>
            </p:extLst>
          </p:nvPr>
        </p:nvGraphicFramePr>
        <p:xfrm>
          <a:off x="457200" y="765175"/>
          <a:ext cx="8229600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736"/>
                <a:gridCol w="1584176"/>
                <a:gridCol w="1049288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pád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číslo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rod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na stole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za</a:t>
                      </a:r>
                      <a:r>
                        <a:rPr lang="cs-CZ" sz="4000" baseline="0" dirty="0" smtClean="0"/>
                        <a:t> stodolou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baseline="0" dirty="0" smtClean="0"/>
                        <a:t>u stavení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píšu dopis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hrát hry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Kluci,</a:t>
                      </a:r>
                      <a:r>
                        <a:rPr lang="cs-CZ" sz="4000" baseline="0" dirty="0" smtClean="0"/>
                        <a:t> pište!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4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060000"/>
              </p:ext>
            </p:extLst>
          </p:nvPr>
        </p:nvGraphicFramePr>
        <p:xfrm>
          <a:off x="457200" y="765175"/>
          <a:ext cx="8229600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736"/>
                <a:gridCol w="1584176"/>
                <a:gridCol w="1049288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pád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číslo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rod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na stole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6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j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ženský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za</a:t>
                      </a:r>
                      <a:r>
                        <a:rPr lang="cs-CZ" sz="4000" baseline="0" dirty="0" smtClean="0"/>
                        <a:t> stodolou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7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j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ženský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baseline="0" dirty="0" smtClean="0"/>
                        <a:t>u stavení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2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j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střední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píšu dopis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4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j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mužský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hrát hry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4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m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ženský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Kluci,</a:t>
                      </a:r>
                      <a:r>
                        <a:rPr lang="cs-CZ" sz="4000" baseline="0" dirty="0" smtClean="0"/>
                        <a:t> pište!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5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m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mužský</a:t>
                      </a:r>
                      <a:endParaRPr lang="cs-CZ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16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871618"/>
              </p:ext>
            </p:extLst>
          </p:nvPr>
        </p:nvGraphicFramePr>
        <p:xfrm>
          <a:off x="457200" y="765175"/>
          <a:ext cx="8229600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736"/>
                <a:gridCol w="1584176"/>
                <a:gridCol w="1049288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pád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číslo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rod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holky vaří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u hřiště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ke</a:t>
                      </a:r>
                      <a:r>
                        <a:rPr lang="cs-CZ" sz="4000" baseline="0" dirty="0" smtClean="0"/>
                        <a:t> kamarádům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malovat obraz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mávat vařečkou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4000" dirty="0" smtClean="0"/>
                        <a:t>sladit cukrem</a:t>
                      </a:r>
                      <a:endParaRPr lang="cs-CZ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9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</TotalTime>
  <Words>333</Words>
  <Application>Microsoft Office PowerPoint</Application>
  <PresentationFormat>Předvádění na obrazovce (4:3)</PresentationFormat>
  <Paragraphs>117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DUM-PPT-šablona</vt:lpstr>
      <vt:lpstr>Základní škola a Mateřská škola, Pavlice, okres Znojmo OP VK 1.4 75021293 Tematický celek: Jazyk český  Název a číslo učebního materiálu VY_32_INOVACE_02_01 Podstatná jména PaedDr. Tamara Kučerová  Anotace: učební materiál slouží k procvičování učiva o slovních druzích  Metodika: prezentace slouží k předvedení na interaktivní tabuli</vt:lpstr>
      <vt:lpstr>Podstatná jména</vt:lpstr>
      <vt:lpstr>Podstatná jména jsou názvy osob, zvířat, věcí, vlastností a dějů</vt:lpstr>
      <vt:lpstr>Mluvnické kategorie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jména</dc:title>
  <dc:creator>Tamara</dc:creator>
  <cp:lastModifiedBy>Tamara</cp:lastModifiedBy>
  <cp:revision>16</cp:revision>
  <dcterms:created xsi:type="dcterms:W3CDTF">2011-06-17T06:03:05Z</dcterms:created>
  <dcterms:modified xsi:type="dcterms:W3CDTF">2011-06-18T16:12:28Z</dcterms:modified>
</cp:coreProperties>
</file>