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66" r:id="rId3"/>
    <p:sldId id="25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ctr">
              <a:defRPr sz="5500"/>
            </a:lvl1pPr>
          </a:lstStyle>
          <a:p>
            <a:r>
              <a:rPr lang="cs-CZ" altLang="ko-KR" smtClean="0"/>
              <a:t>Kliknutím lze upravit styl.</a:t>
            </a:r>
            <a:endParaRPr lang="ko-KR" altLang="ko-KR"/>
          </a:p>
        </p:txBody>
      </p:sp>
      <p:sp>
        <p:nvSpPr>
          <p:cNvPr id="5" name="Rectangle 3"/>
          <p:cNvSpPr>
            <a:spLocks noGrp="1"/>
          </p:cNvSpPr>
          <p:nvPr>
            <p:ph type="subTitle" idx="1"/>
          </p:nvPr>
        </p:nvSpPr>
        <p:spPr>
          <a:xfrm>
            <a:off x="1371600" y="375372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altLang="ko-KR" smtClean="0"/>
              <a:t>Kliknutím lze upravit styl předlohy.</a:t>
            </a:r>
            <a:endParaRPr lang="ko-KR" altLang="ko-KR"/>
          </a:p>
        </p:txBody>
      </p:sp>
      <p:sp>
        <p:nvSpPr>
          <p:cNvPr id="10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856A-6DA3-4A75-9A08-6633EDA0FE8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3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0309-D554-4AA5-B73F-516BC676B6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 smtClean="0"/>
              <a:t>Kliknutím lze upravit styl.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altLang="ko-KR" smtClean="0"/>
              <a:t>Kliknutím lze upravit styly předlohy textu.</a:t>
            </a:r>
          </a:p>
          <a:p>
            <a:pPr lvl="1"/>
            <a:r>
              <a:rPr lang="cs-CZ" altLang="ko-KR" smtClean="0"/>
              <a:t>Druhá úroveň</a:t>
            </a:r>
          </a:p>
          <a:p>
            <a:pPr lvl="2"/>
            <a:r>
              <a:rPr lang="cs-CZ" altLang="ko-KR" smtClean="0"/>
              <a:t>Třetí úroveň</a:t>
            </a:r>
          </a:p>
          <a:p>
            <a:pPr lvl="3"/>
            <a:r>
              <a:rPr lang="cs-CZ" altLang="ko-KR" smtClean="0"/>
              <a:t>Čtvrtá úroveň</a:t>
            </a:r>
          </a:p>
          <a:p>
            <a:pPr lvl="4"/>
            <a:r>
              <a:rPr lang="cs-CZ" altLang="ko-KR" smtClean="0"/>
              <a:t>Pátá úroveň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856A-6DA3-4A75-9A08-6633EDA0FE8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0309-D554-4AA5-B73F-516BC676B6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altLang="ko-KR" smtClean="0"/>
              <a:t>Kliknutím lze upravit styl.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altLang="ko-KR" smtClean="0"/>
              <a:t>Kliknutím lze upravit styly předlohy textu.</a:t>
            </a:r>
          </a:p>
          <a:p>
            <a:pPr lvl="1"/>
            <a:r>
              <a:rPr lang="cs-CZ" altLang="ko-KR" smtClean="0"/>
              <a:t>Druhá úroveň</a:t>
            </a:r>
          </a:p>
          <a:p>
            <a:pPr lvl="2"/>
            <a:r>
              <a:rPr lang="cs-CZ" altLang="ko-KR" smtClean="0"/>
              <a:t>Třetí úroveň</a:t>
            </a:r>
          </a:p>
          <a:p>
            <a:pPr lvl="3"/>
            <a:r>
              <a:rPr lang="cs-CZ" altLang="ko-KR" smtClean="0"/>
              <a:t>Čtvrtá úroveň</a:t>
            </a:r>
          </a:p>
          <a:p>
            <a:pPr lvl="4"/>
            <a:r>
              <a:rPr lang="cs-CZ" altLang="ko-KR" smtClean="0"/>
              <a:t>Pátá úroveň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856A-6DA3-4A75-9A08-6633EDA0FE8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0309-D554-4AA5-B73F-516BC676B6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02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144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000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437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983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462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701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98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 smtClean="0"/>
              <a:t>Kliknutím lze upravit styl.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altLang="ko-KR" smtClean="0"/>
              <a:t>Kliknutím lze upravit styly předlohy textu.</a:t>
            </a:r>
          </a:p>
          <a:p>
            <a:pPr lvl="1"/>
            <a:r>
              <a:rPr lang="cs-CZ" altLang="ko-KR" smtClean="0"/>
              <a:t>Druhá úroveň</a:t>
            </a:r>
          </a:p>
          <a:p>
            <a:pPr lvl="2"/>
            <a:r>
              <a:rPr lang="cs-CZ" altLang="ko-KR" smtClean="0"/>
              <a:t>Třetí úroveň</a:t>
            </a:r>
          </a:p>
          <a:p>
            <a:pPr lvl="3"/>
            <a:r>
              <a:rPr lang="cs-CZ" altLang="ko-KR" smtClean="0"/>
              <a:t>Čtvrtá úroveň</a:t>
            </a:r>
          </a:p>
          <a:p>
            <a:pPr lvl="4"/>
            <a:r>
              <a:rPr lang="cs-CZ" altLang="ko-KR" smtClean="0"/>
              <a:t>Pátá úroveň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856A-6DA3-4A75-9A08-6633EDA0FE8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0309-D554-4AA5-B73F-516BC676B6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738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573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05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05125"/>
            <a:ext cx="7772400" cy="1362075"/>
          </a:xfrm>
        </p:spPr>
        <p:txBody>
          <a:bodyPr anchor="t"/>
          <a:lstStyle>
            <a:lvl1pPr algn="l">
              <a:defRPr sz="4300" b="1" cap="none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7636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856A-6DA3-4A75-9A08-6633EDA0FE8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0309-D554-4AA5-B73F-516BC676B6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856A-6DA3-4A75-9A08-6633EDA0FE8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0309-D554-4AA5-B73F-516BC676B6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856A-6DA3-4A75-9A08-6633EDA0FE8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0309-D554-4AA5-B73F-516BC676B6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 smtClean="0"/>
              <a:t>Kliknutím lze upravit styl.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856A-6DA3-4A75-9A08-6633EDA0FE8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0309-D554-4AA5-B73F-516BC676B6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856A-6DA3-4A75-9A08-6633EDA0FE8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0309-D554-4AA5-B73F-516BC676B6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lIns="45720" rIns="4572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2000" b="1" cap="all" baseline="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799"/>
            <a:ext cx="5111750" cy="4690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608"/>
            <a:ext cx="3008313" cy="4691063"/>
          </a:xfrm>
        </p:spPr>
        <p:txBody>
          <a:bodyPr lIns="45720" r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856A-6DA3-4A75-9A08-6633EDA0FE8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0309-D554-4AA5-B73F-516BC676B6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21172883" flipH="1">
            <a:off x="4068648" y="1312793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21435926" flipH="1">
            <a:off x="4045012" y="1267664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65563" y="1252028"/>
            <a:ext cx="3840480" cy="384048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93056">
            <a:off x="4124179" y="1181685"/>
            <a:ext cx="3977640" cy="397764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05" y="1041009"/>
            <a:ext cx="2743200" cy="1715088"/>
          </a:xfrm>
        </p:spPr>
        <p:txBody>
          <a:bodyPr lIns="45720" rIns="45720" bIns="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1900" b="1" cap="all" baseline="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93056">
            <a:off x="4284199" y="1341705"/>
            <a:ext cx="3657600" cy="3657600"/>
          </a:xfrm>
          <a:prstGeom prst="rect">
            <a:avLst/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605" y="2792436"/>
            <a:ext cx="2743200" cy="2194561"/>
          </a:xfrm>
        </p:spPr>
        <p:txBody>
          <a:bodyPr lIns="54864" tIns="45720" rIns="45720" bIns="0"/>
          <a:lstStyle>
            <a:lvl1pPr marL="9144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856A-6DA3-4A75-9A08-6633EDA0FE8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0309-D554-4AA5-B73F-516BC676B6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/>
          <a:p>
            <a:r>
              <a:rPr lang="cs-CZ" altLang="ko-KR" smtClean="0"/>
              <a:t>Kliknutím lze upravit styl.</a:t>
            </a:r>
            <a:endParaRPr lang="ko-KR" altLang="ko-KR" dirty="0"/>
          </a:p>
        </p:txBody>
      </p:sp>
      <p:sp>
        <p:nvSpPr>
          <p:cNvPr id="2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/>
            <a:r>
              <a:rPr lang="cs-CZ" altLang="ko-KR" smtClean="0"/>
              <a:t>Kliknutím lze upravit styly předlohy textu.</a:t>
            </a:r>
          </a:p>
          <a:p>
            <a:pPr lvl="1"/>
            <a:r>
              <a:rPr lang="cs-CZ" altLang="ko-KR" smtClean="0"/>
              <a:t>Druhá úroveň</a:t>
            </a:r>
          </a:p>
          <a:p>
            <a:pPr lvl="2"/>
            <a:r>
              <a:rPr lang="cs-CZ" altLang="ko-KR" smtClean="0"/>
              <a:t>Třetí úroveň</a:t>
            </a:r>
          </a:p>
          <a:p>
            <a:pPr lvl="3"/>
            <a:r>
              <a:rPr lang="cs-CZ" altLang="ko-KR" smtClean="0"/>
              <a:t>Čtvrtá úroveň</a:t>
            </a:r>
          </a:p>
          <a:p>
            <a:pPr lvl="4"/>
            <a:r>
              <a:rPr lang="cs-CZ" altLang="ko-KR" smtClean="0"/>
              <a:t>Pátá úroveň</a:t>
            </a:r>
            <a:endParaRPr lang="ko-KR" altLang="ko-KR" dirty="0"/>
          </a:p>
        </p:txBody>
      </p:sp>
      <p:sp>
        <p:nvSpPr>
          <p:cNvPr id="1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>
              <a:defRPr sz="1100"/>
            </a:lvl1pPr>
          </a:lstStyle>
          <a:p>
            <a:fld id="{1EBB856A-6DA3-4A75-9A08-6633EDA0FE8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/>
          <a:lstStyle>
            <a:lvl1pPr algn="ctr">
              <a:defRPr sz="1100"/>
            </a:lvl1pPr>
          </a:lstStyle>
          <a:p>
            <a:endParaRPr lang="cs-CZ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 algn="r">
              <a:defRPr sz="1100"/>
            </a:lvl1pPr>
          </a:lstStyle>
          <a:p>
            <a:fld id="{DF230309-D554-4AA5-B73F-516BC676B69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sz="4500" b="1">
          <a:solidFill>
            <a:schemeClr val="tx2"/>
          </a:solidFill>
          <a:effectLst>
            <a:outerShdw blurRad="55000" dist="22000" dir="5400000" algn="t" rotWithShape="0">
              <a:prstClr val="black">
                <a:alpha val="80000"/>
              </a:prstClr>
            </a:outerShdw>
          </a:effectLst>
          <a:latin typeface="+mj-ea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4048" indent="-274320" algn="l" rtl="0" eaLnBrk="1" latinLnBrk="1" hangingPunct="1">
        <a:spcBef>
          <a:spcPct val="20000"/>
        </a:spcBef>
        <a:buClr>
          <a:schemeClr val="tx2"/>
        </a:buClr>
        <a:buSzPct val="75000"/>
        <a:buFont typeface="Wingdings 2" pitchFamily="18" charset="2"/>
        <a:buChar char=""/>
        <a:defRPr sz="2700">
          <a:solidFill>
            <a:schemeClr val="tx1"/>
          </a:solidFill>
          <a:latin typeface="+mn-ea"/>
          <a:ea typeface="+mn-ea"/>
          <a:cs typeface="+mn-cs"/>
        </a:defRPr>
      </a:lvl1pPr>
      <a:lvl2pPr marL="676656" indent="-228600" algn="l" rtl="0" eaLnBrk="1" latinLnBrk="1" hangingPunct="1">
        <a:spcBef>
          <a:spcPct val="20000"/>
        </a:spcBef>
        <a:buClr>
          <a:schemeClr val="tx2"/>
        </a:buClr>
        <a:buFont typeface="Wingdings 3" pitchFamily="18" charset="2"/>
        <a:buChar char="­"/>
        <a:defRPr sz="2100">
          <a:solidFill>
            <a:schemeClr val="tx1"/>
          </a:solidFill>
          <a:latin typeface="+mn-ea"/>
          <a:ea typeface="+mn-ea"/>
          <a:cs typeface="+mn-cs"/>
        </a:defRPr>
      </a:lvl2pPr>
      <a:lvl3pPr marL="93268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000">
          <a:solidFill>
            <a:schemeClr val="tx1"/>
          </a:solidFill>
          <a:latin typeface="+mn-ea"/>
          <a:ea typeface="+mn-ea"/>
          <a:cs typeface="+mn-cs"/>
        </a:defRPr>
      </a:lvl3pPr>
      <a:lvl4pPr marL="119786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4pPr>
      <a:lvl5pPr marL="1463040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5pPr>
      <a:lvl6pPr marL="1719072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6pPr>
      <a:lvl7pPr marL="198424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7pPr>
      <a:lvl8pPr marL="224942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8pPr>
      <a:lvl9pPr marL="2505456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lvl1pPr marL="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64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Matematika - 1. stupeň ZŠ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err="1" smtClean="0"/>
              <a:t>VY_32_INOVACE_03_08</a:t>
            </a:r>
            <a:r>
              <a:rPr lang="cs-CZ" sz="2400" b="1" dirty="0" smtClean="0"/>
              <a:t> </a:t>
            </a:r>
            <a:r>
              <a:rPr lang="cs-CZ" sz="2400" b="1" dirty="0" smtClean="0"/>
              <a:t>Násobilka 9</a:t>
            </a:r>
            <a:br>
              <a:rPr lang="cs-CZ" sz="2400" b="1" dirty="0" smtClean="0"/>
            </a:br>
            <a:r>
              <a:rPr lang="cs-CZ" sz="2400" b="1" dirty="0" smtClean="0"/>
              <a:t>PaedDr. </a:t>
            </a:r>
            <a:r>
              <a:rPr lang="cs-CZ" sz="2400" b="1" smtClean="0"/>
              <a:t>Tamara </a:t>
            </a:r>
            <a:r>
              <a:rPr lang="cs-CZ" sz="2400" b="1"/>
              <a:t>Kučerová, </a:t>
            </a:r>
            <a:r>
              <a:rPr lang="cs-CZ" sz="2400" b="1"/>
              <a:t>červenec </a:t>
            </a:r>
            <a:r>
              <a:rPr lang="cs-CZ" sz="2400" b="1" smtClean="0"/>
              <a:t>2011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osvojení učiva násobení a dělení číslem 9 </a:t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71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Liduška koupila čtyři lízátka po devíti </a:t>
            </a:r>
            <a:br>
              <a:rPr lang="cs-CZ" sz="3200" dirty="0" smtClean="0"/>
            </a:br>
            <a:r>
              <a:rPr lang="cs-CZ" sz="3200" dirty="0" smtClean="0"/>
              <a:t>korunách. Kolik zaplatila u pokladny?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 lízátko…………………</a:t>
            </a:r>
          </a:p>
          <a:p>
            <a:r>
              <a:rPr lang="cs-CZ" dirty="0" smtClean="0"/>
              <a:t>Čtyři lízátka…………………..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Liduška zaplatila…………….korun.</a:t>
            </a:r>
            <a:endParaRPr lang="cs-CZ" dirty="0"/>
          </a:p>
        </p:txBody>
      </p:sp>
      <p:pic>
        <p:nvPicPr>
          <p:cNvPr id="1026" name="Picture 2" descr="C:\Documents and Settings\xy\Local Settings\Temporary Internet Files\Content.IE5\2YFMGN6U\MP90040281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04864"/>
            <a:ext cx="3168352" cy="305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06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Ve třídě je 27 žáků. Mají se rozdělit do skupin   po devíti. Kolik družstev vytvořili?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Žáků ………………</a:t>
            </a:r>
          </a:p>
          <a:p>
            <a:r>
              <a:rPr lang="cs-CZ" dirty="0" smtClean="0"/>
              <a:t>Jedna skupina………..žáků</a:t>
            </a:r>
          </a:p>
          <a:p>
            <a:r>
              <a:rPr lang="cs-CZ" dirty="0" smtClean="0"/>
              <a:t>27 žáků ………………skupin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Žáci vytvořili ……………..skupin.</a:t>
            </a:r>
            <a:endParaRPr lang="cs-CZ" dirty="0"/>
          </a:p>
        </p:txBody>
      </p:sp>
      <p:pic>
        <p:nvPicPr>
          <p:cNvPr id="2050" name="Picture 2" descr="C:\Documents and Settings\xy\Local Settings\Temporary Internet Files\Content.IE5\6TRWAYXO\MC900343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325" y="2435225"/>
            <a:ext cx="1436688" cy="177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3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Násobilka 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23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0, 9, 18, 27, 36, 45, 54, 63, 72, 81, 90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 1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=    </a:t>
            </a:r>
            <a:r>
              <a:rPr lang="cs-CZ" b="1" dirty="0" smtClean="0">
                <a:solidFill>
                  <a:srgbClr val="FF0000"/>
                </a:solidFill>
              </a:rPr>
              <a:t>9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 2 x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=  </a:t>
            </a:r>
            <a:r>
              <a:rPr lang="cs-CZ" b="1" dirty="0" smtClean="0">
                <a:solidFill>
                  <a:srgbClr val="FF0000"/>
                </a:solidFill>
              </a:rPr>
              <a:t>18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 3 x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=  </a:t>
            </a:r>
            <a:r>
              <a:rPr lang="cs-CZ" b="1" dirty="0" smtClean="0">
                <a:solidFill>
                  <a:srgbClr val="FF0000"/>
                </a:solidFill>
              </a:rPr>
              <a:t>27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 4 x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=  </a:t>
            </a:r>
            <a:r>
              <a:rPr lang="cs-CZ" b="1" dirty="0" smtClean="0">
                <a:solidFill>
                  <a:srgbClr val="FF0000"/>
                </a:solidFill>
              </a:rPr>
              <a:t>36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 5 x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=  </a:t>
            </a:r>
            <a:r>
              <a:rPr lang="cs-CZ" b="1" dirty="0" smtClean="0">
                <a:solidFill>
                  <a:srgbClr val="FF0000"/>
                </a:solidFill>
              </a:rPr>
              <a:t>45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 6 x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=  </a:t>
            </a:r>
            <a:r>
              <a:rPr lang="cs-CZ" b="1" dirty="0" smtClean="0">
                <a:solidFill>
                  <a:srgbClr val="FF0000"/>
                </a:solidFill>
              </a:rPr>
              <a:t>54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 7 x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=  </a:t>
            </a:r>
            <a:r>
              <a:rPr lang="cs-CZ" b="1" dirty="0" smtClean="0">
                <a:solidFill>
                  <a:srgbClr val="FF0000"/>
                </a:solidFill>
              </a:rPr>
              <a:t>63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 8 x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=  </a:t>
            </a:r>
            <a:r>
              <a:rPr lang="cs-CZ" b="1" dirty="0" smtClean="0">
                <a:solidFill>
                  <a:srgbClr val="FF0000"/>
                </a:solidFill>
              </a:rPr>
              <a:t>72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 9 x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=  </a:t>
            </a:r>
            <a:r>
              <a:rPr lang="cs-CZ" b="1" dirty="0" smtClean="0">
                <a:solidFill>
                  <a:srgbClr val="FF0000"/>
                </a:solidFill>
              </a:rPr>
              <a:t>81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10 x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=  </a:t>
            </a:r>
            <a:r>
              <a:rPr lang="cs-CZ" b="1" dirty="0" smtClean="0">
                <a:solidFill>
                  <a:srgbClr val="FF0000"/>
                </a:solidFill>
              </a:rPr>
              <a:t>90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71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Označ násobky 9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253616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100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099408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81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100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7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 násobky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4             36                    27                  38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            6                       54                18             43</a:t>
            </a:r>
          </a:p>
          <a:p>
            <a:pPr marL="624078" indent="-514350">
              <a:buAutoNum type="arabicPlain"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21                45               16           72                    9</a:t>
            </a:r>
          </a:p>
          <a:p>
            <a:pPr marL="624078" indent="-514350">
              <a:buAutoNum type="arabicPlain" startAt="2"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      85</a:t>
            </a:r>
          </a:p>
          <a:p>
            <a:pPr marL="109728" indent="0">
              <a:buNone/>
            </a:pPr>
            <a:r>
              <a:rPr lang="cs-CZ" dirty="0" smtClean="0"/>
              <a:t>                          63                     81                 90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2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             </a:t>
            </a:r>
            <a:r>
              <a:rPr lang="cs-CZ" dirty="0" smtClean="0">
                <a:solidFill>
                  <a:srgbClr val="FF0000"/>
                </a:solidFill>
              </a:rPr>
              <a:t>36</a:t>
            </a:r>
            <a:r>
              <a:rPr lang="cs-CZ" dirty="0" smtClean="0"/>
              <a:t>                    </a:t>
            </a:r>
            <a:r>
              <a:rPr lang="cs-CZ" dirty="0" smtClean="0">
                <a:solidFill>
                  <a:srgbClr val="FF0000"/>
                </a:solidFill>
              </a:rPr>
              <a:t>27</a:t>
            </a:r>
            <a:r>
              <a:rPr lang="cs-CZ" dirty="0" smtClean="0"/>
              <a:t>                  38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            6                       </a:t>
            </a:r>
            <a:r>
              <a:rPr lang="cs-CZ" dirty="0" smtClean="0">
                <a:solidFill>
                  <a:srgbClr val="FF0000"/>
                </a:solidFill>
              </a:rPr>
              <a:t>54 </a:t>
            </a:r>
            <a:r>
              <a:rPr lang="cs-CZ" dirty="0" smtClean="0"/>
              <a:t>               </a:t>
            </a:r>
            <a:r>
              <a:rPr lang="cs-CZ" dirty="0" smtClean="0">
                <a:solidFill>
                  <a:srgbClr val="FF0000"/>
                </a:solidFill>
              </a:rPr>
              <a:t>18</a:t>
            </a:r>
            <a:r>
              <a:rPr lang="cs-CZ" dirty="0" smtClean="0"/>
              <a:t>             43</a:t>
            </a:r>
          </a:p>
          <a:p>
            <a:pPr marL="624078" indent="-514350">
              <a:buAutoNum type="arabicPlain"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21                </a:t>
            </a:r>
            <a:r>
              <a:rPr lang="cs-CZ" dirty="0" smtClean="0">
                <a:solidFill>
                  <a:srgbClr val="FF0000"/>
                </a:solidFill>
              </a:rPr>
              <a:t>45</a:t>
            </a:r>
            <a:r>
              <a:rPr lang="cs-CZ" dirty="0" smtClean="0"/>
              <a:t>               16           </a:t>
            </a:r>
            <a:r>
              <a:rPr lang="cs-CZ" dirty="0" smtClean="0">
                <a:solidFill>
                  <a:srgbClr val="FF0000"/>
                </a:solidFill>
              </a:rPr>
              <a:t>72</a:t>
            </a:r>
            <a:r>
              <a:rPr lang="cs-CZ" dirty="0" smtClean="0"/>
              <a:t>                    </a:t>
            </a:r>
            <a:r>
              <a:rPr lang="cs-CZ" dirty="0" smtClean="0">
                <a:solidFill>
                  <a:srgbClr val="FF0000"/>
                </a:solidFill>
              </a:rPr>
              <a:t>9</a:t>
            </a:r>
          </a:p>
          <a:p>
            <a:pPr marL="624078" indent="-514350">
              <a:buAutoNum type="arabicPlain" startAt="2"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      85</a:t>
            </a:r>
          </a:p>
          <a:p>
            <a:pPr marL="109728" indent="0">
              <a:buNone/>
            </a:pPr>
            <a:r>
              <a:rPr lang="cs-CZ" dirty="0" smtClean="0"/>
              <a:t>                          </a:t>
            </a:r>
            <a:r>
              <a:rPr lang="cs-CZ" dirty="0" smtClean="0">
                <a:solidFill>
                  <a:srgbClr val="FF0000"/>
                </a:solidFill>
              </a:rPr>
              <a:t>63</a:t>
            </a:r>
            <a:r>
              <a:rPr lang="cs-CZ" dirty="0" smtClean="0"/>
              <a:t>                     </a:t>
            </a:r>
            <a:r>
              <a:rPr lang="cs-CZ" dirty="0" smtClean="0">
                <a:solidFill>
                  <a:srgbClr val="FF0000"/>
                </a:solidFill>
              </a:rPr>
              <a:t>81</a:t>
            </a:r>
            <a:r>
              <a:rPr lang="cs-CZ" dirty="0" smtClean="0"/>
              <a:t>                 </a:t>
            </a:r>
            <a:r>
              <a:rPr lang="cs-CZ" dirty="0" smtClean="0">
                <a:solidFill>
                  <a:srgbClr val="FF0000"/>
                </a:solidFill>
              </a:rPr>
              <a:t>90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6588224" y="2996952"/>
            <a:ext cx="144016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 flipV="1">
            <a:off x="5076056" y="1988840"/>
            <a:ext cx="108012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2843808" y="184482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555776" y="1988840"/>
            <a:ext cx="144016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2987824" y="2996952"/>
            <a:ext cx="108012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>
            <a:off x="3347864" y="2996952"/>
            <a:ext cx="936104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3527884" y="3861048"/>
            <a:ext cx="2268252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5796136" y="4041068"/>
            <a:ext cx="216024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6012160" y="530120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1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  5 </a:t>
            </a:r>
            <a:r>
              <a:rPr lang="cs-CZ" dirty="0"/>
              <a:t>x </a:t>
            </a:r>
            <a:r>
              <a:rPr lang="cs-CZ" dirty="0" smtClean="0"/>
              <a:t>9 </a:t>
            </a:r>
            <a:r>
              <a:rPr lang="cs-CZ" dirty="0"/>
              <a:t>=  </a:t>
            </a:r>
            <a:r>
              <a:rPr lang="cs-CZ" b="1" dirty="0">
                <a:solidFill>
                  <a:srgbClr val="FF0000"/>
                </a:solidFill>
              </a:rPr>
              <a:t>                         </a:t>
            </a:r>
            <a:r>
              <a:rPr lang="cs-CZ" dirty="0"/>
              <a:t>  </a:t>
            </a:r>
            <a:r>
              <a:rPr lang="cs-CZ" dirty="0" smtClean="0"/>
              <a:t>27 </a:t>
            </a:r>
            <a:r>
              <a:rPr lang="cs-CZ" dirty="0"/>
              <a:t>: </a:t>
            </a:r>
            <a:r>
              <a:rPr lang="cs-CZ" dirty="0" smtClean="0"/>
              <a:t>9 </a:t>
            </a:r>
            <a:r>
              <a:rPr lang="cs-CZ" dirty="0"/>
              <a:t>=</a:t>
            </a:r>
          </a:p>
          <a:p>
            <a:r>
              <a:rPr lang="cs-CZ" dirty="0"/>
              <a:t>  7 x </a:t>
            </a:r>
            <a:r>
              <a:rPr lang="cs-CZ" dirty="0" smtClean="0"/>
              <a:t>9 </a:t>
            </a:r>
            <a:r>
              <a:rPr lang="cs-CZ" dirty="0"/>
              <a:t>=                             </a:t>
            </a:r>
            <a:r>
              <a:rPr lang="cs-CZ" dirty="0" smtClean="0"/>
              <a:t>36 </a:t>
            </a:r>
            <a:r>
              <a:rPr lang="cs-CZ" dirty="0"/>
              <a:t>: </a:t>
            </a:r>
            <a:r>
              <a:rPr lang="cs-CZ" dirty="0" smtClean="0"/>
              <a:t>9 </a:t>
            </a:r>
            <a:r>
              <a:rPr lang="cs-CZ" dirty="0"/>
              <a:t>=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9 x </a:t>
            </a:r>
            <a:r>
              <a:rPr lang="cs-CZ" dirty="0" smtClean="0"/>
              <a:t>9 </a:t>
            </a:r>
            <a:r>
              <a:rPr lang="cs-CZ" dirty="0"/>
              <a:t>=                             </a:t>
            </a:r>
            <a:r>
              <a:rPr lang="cs-CZ" dirty="0" smtClean="0"/>
              <a:t>90 </a:t>
            </a:r>
            <a:r>
              <a:rPr lang="cs-CZ" dirty="0"/>
              <a:t>: </a:t>
            </a:r>
            <a:r>
              <a:rPr lang="cs-CZ" dirty="0" smtClean="0"/>
              <a:t>9 </a:t>
            </a:r>
            <a:r>
              <a:rPr lang="cs-CZ" dirty="0"/>
              <a:t>=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3 x </a:t>
            </a:r>
            <a:r>
              <a:rPr lang="cs-CZ" dirty="0" smtClean="0"/>
              <a:t>9 </a:t>
            </a:r>
            <a:r>
              <a:rPr lang="cs-CZ" dirty="0"/>
              <a:t>=                             </a:t>
            </a:r>
            <a:r>
              <a:rPr lang="cs-CZ" dirty="0" smtClean="0"/>
              <a:t>54 </a:t>
            </a:r>
            <a:r>
              <a:rPr lang="cs-CZ" dirty="0"/>
              <a:t>: </a:t>
            </a:r>
            <a:r>
              <a:rPr lang="cs-CZ" dirty="0" smtClean="0"/>
              <a:t>9 </a:t>
            </a:r>
            <a:r>
              <a:rPr lang="cs-CZ" dirty="0"/>
              <a:t>=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1 x </a:t>
            </a:r>
            <a:r>
              <a:rPr lang="cs-CZ" dirty="0" smtClean="0"/>
              <a:t>9 </a:t>
            </a:r>
            <a:r>
              <a:rPr lang="cs-CZ" dirty="0"/>
              <a:t>=                             63 : </a:t>
            </a:r>
            <a:r>
              <a:rPr lang="cs-CZ" dirty="0" smtClean="0"/>
              <a:t>9 </a:t>
            </a:r>
            <a:r>
              <a:rPr lang="cs-CZ" dirty="0"/>
              <a:t>=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8 x </a:t>
            </a:r>
            <a:r>
              <a:rPr lang="cs-CZ" dirty="0" smtClean="0"/>
              <a:t>9 </a:t>
            </a:r>
            <a:r>
              <a:rPr lang="cs-CZ" dirty="0"/>
              <a:t>=                             </a:t>
            </a:r>
            <a:r>
              <a:rPr lang="cs-CZ" dirty="0" smtClean="0"/>
              <a:t>45 </a:t>
            </a:r>
            <a:r>
              <a:rPr lang="cs-CZ" dirty="0"/>
              <a:t>: </a:t>
            </a:r>
            <a:r>
              <a:rPr lang="cs-CZ" dirty="0" smtClean="0"/>
              <a:t>9 </a:t>
            </a:r>
            <a:r>
              <a:rPr lang="cs-CZ" dirty="0"/>
              <a:t>=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4 x </a:t>
            </a:r>
            <a:r>
              <a:rPr lang="cs-CZ" dirty="0" smtClean="0"/>
              <a:t>9 </a:t>
            </a:r>
            <a:r>
              <a:rPr lang="cs-CZ" dirty="0"/>
              <a:t>=                             </a:t>
            </a:r>
            <a:r>
              <a:rPr lang="cs-CZ" dirty="0" smtClean="0"/>
              <a:t>18 </a:t>
            </a:r>
            <a:r>
              <a:rPr lang="cs-CZ" dirty="0"/>
              <a:t>: </a:t>
            </a:r>
            <a:r>
              <a:rPr lang="cs-CZ" dirty="0" smtClean="0"/>
              <a:t>9 </a:t>
            </a:r>
            <a:r>
              <a:rPr lang="cs-CZ" dirty="0"/>
              <a:t>=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10 x </a:t>
            </a:r>
            <a:r>
              <a:rPr lang="cs-CZ" dirty="0" smtClean="0"/>
              <a:t>9 </a:t>
            </a:r>
            <a:r>
              <a:rPr lang="cs-CZ" dirty="0"/>
              <a:t>=                               </a:t>
            </a:r>
            <a:r>
              <a:rPr lang="cs-CZ" dirty="0" smtClean="0"/>
              <a:t>9 </a:t>
            </a:r>
            <a:r>
              <a:rPr lang="cs-CZ" dirty="0"/>
              <a:t>: </a:t>
            </a:r>
            <a:r>
              <a:rPr lang="cs-CZ" dirty="0" smtClean="0"/>
              <a:t>9 </a:t>
            </a:r>
            <a:r>
              <a:rPr lang="cs-CZ" dirty="0"/>
              <a:t>=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2 x </a:t>
            </a:r>
            <a:r>
              <a:rPr lang="cs-CZ" dirty="0" smtClean="0"/>
              <a:t>9 </a:t>
            </a:r>
            <a:r>
              <a:rPr lang="cs-CZ" dirty="0"/>
              <a:t>=                             </a:t>
            </a:r>
            <a:r>
              <a:rPr lang="cs-CZ" dirty="0" smtClean="0"/>
              <a:t>72 </a:t>
            </a:r>
            <a:r>
              <a:rPr lang="cs-CZ" dirty="0"/>
              <a:t>: </a:t>
            </a:r>
            <a:r>
              <a:rPr lang="cs-CZ" dirty="0" smtClean="0"/>
              <a:t>9 </a:t>
            </a:r>
            <a:r>
              <a:rPr lang="cs-CZ" dirty="0"/>
              <a:t>=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6 x </a:t>
            </a:r>
            <a:r>
              <a:rPr lang="cs-CZ" dirty="0" smtClean="0"/>
              <a:t>9 </a:t>
            </a:r>
            <a:r>
              <a:rPr lang="cs-CZ" dirty="0"/>
              <a:t>=                             </a:t>
            </a:r>
            <a:r>
              <a:rPr lang="cs-CZ" dirty="0" smtClean="0"/>
              <a:t>81 </a:t>
            </a:r>
            <a:r>
              <a:rPr lang="cs-CZ" dirty="0"/>
              <a:t>: </a:t>
            </a:r>
            <a:r>
              <a:rPr lang="cs-CZ" dirty="0" smtClean="0"/>
              <a:t>9 </a:t>
            </a:r>
            <a:r>
              <a:rPr lang="cs-CZ" dirty="0"/>
              <a:t>=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57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  5 </a:t>
            </a:r>
            <a:r>
              <a:rPr lang="cs-CZ" dirty="0"/>
              <a:t>x </a:t>
            </a:r>
            <a:r>
              <a:rPr lang="cs-CZ" dirty="0" smtClean="0"/>
              <a:t>9 </a:t>
            </a:r>
            <a:r>
              <a:rPr lang="cs-CZ" dirty="0"/>
              <a:t>= </a:t>
            </a:r>
            <a:r>
              <a:rPr lang="cs-CZ" dirty="0" smtClean="0">
                <a:solidFill>
                  <a:srgbClr val="FF0000"/>
                </a:solidFill>
              </a:rPr>
              <a:t>45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                         </a:t>
            </a:r>
            <a:r>
              <a:rPr lang="cs-CZ" dirty="0" smtClean="0"/>
              <a:t>  27 </a:t>
            </a:r>
            <a:r>
              <a:rPr lang="cs-CZ" dirty="0"/>
              <a:t>: </a:t>
            </a:r>
            <a:r>
              <a:rPr lang="cs-CZ" dirty="0" smtClean="0"/>
              <a:t>9 =  </a:t>
            </a:r>
            <a:r>
              <a:rPr lang="cs-CZ" dirty="0" smtClean="0">
                <a:solidFill>
                  <a:srgbClr val="FF0000"/>
                </a:solidFill>
              </a:rPr>
              <a:t>3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  7 x </a:t>
            </a:r>
            <a:r>
              <a:rPr lang="cs-CZ" dirty="0" smtClean="0"/>
              <a:t>9 = </a:t>
            </a:r>
            <a:r>
              <a:rPr lang="cs-CZ" dirty="0" smtClean="0">
                <a:solidFill>
                  <a:srgbClr val="FF0000"/>
                </a:solidFill>
              </a:rPr>
              <a:t>63</a:t>
            </a:r>
            <a:r>
              <a:rPr lang="cs-CZ" dirty="0" smtClean="0"/>
              <a:t>                            36 </a:t>
            </a:r>
            <a:r>
              <a:rPr lang="cs-CZ" dirty="0"/>
              <a:t>: </a:t>
            </a:r>
            <a:r>
              <a:rPr lang="cs-CZ" dirty="0" smtClean="0"/>
              <a:t>9 =  </a:t>
            </a:r>
            <a:r>
              <a:rPr lang="cs-CZ" dirty="0" smtClean="0">
                <a:solidFill>
                  <a:srgbClr val="FF0000"/>
                </a:solidFill>
              </a:rPr>
              <a:t>4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9 x </a:t>
            </a:r>
            <a:r>
              <a:rPr lang="cs-CZ" dirty="0" smtClean="0"/>
              <a:t>9 = </a:t>
            </a:r>
            <a:r>
              <a:rPr lang="cs-CZ" dirty="0" smtClean="0">
                <a:solidFill>
                  <a:srgbClr val="FF0000"/>
                </a:solidFill>
              </a:rPr>
              <a:t>81</a:t>
            </a:r>
            <a:r>
              <a:rPr lang="cs-CZ" dirty="0" smtClean="0"/>
              <a:t>                            90 </a:t>
            </a:r>
            <a:r>
              <a:rPr lang="cs-CZ" dirty="0"/>
              <a:t>: </a:t>
            </a:r>
            <a:r>
              <a:rPr lang="cs-CZ" dirty="0" smtClean="0"/>
              <a:t>9 =</a:t>
            </a:r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3 x </a:t>
            </a:r>
            <a:r>
              <a:rPr lang="cs-CZ" dirty="0" smtClean="0"/>
              <a:t>9 = </a:t>
            </a:r>
            <a:r>
              <a:rPr lang="cs-CZ" dirty="0" smtClean="0">
                <a:solidFill>
                  <a:srgbClr val="FF0000"/>
                </a:solidFill>
              </a:rPr>
              <a:t>27</a:t>
            </a:r>
            <a:r>
              <a:rPr lang="cs-CZ" dirty="0" smtClean="0"/>
              <a:t>                            54 </a:t>
            </a:r>
            <a:r>
              <a:rPr lang="cs-CZ" dirty="0"/>
              <a:t>: </a:t>
            </a:r>
            <a:r>
              <a:rPr lang="cs-CZ" dirty="0" smtClean="0"/>
              <a:t>9 =  </a:t>
            </a:r>
            <a:r>
              <a:rPr lang="cs-CZ" dirty="0" smtClean="0">
                <a:solidFill>
                  <a:srgbClr val="FF0000"/>
                </a:solidFill>
              </a:rPr>
              <a:t>6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1 x </a:t>
            </a:r>
            <a:r>
              <a:rPr lang="cs-CZ" dirty="0" smtClean="0"/>
              <a:t>9 =   </a:t>
            </a:r>
            <a:r>
              <a:rPr lang="cs-CZ" dirty="0" smtClean="0">
                <a:solidFill>
                  <a:srgbClr val="FF0000"/>
                </a:solidFill>
              </a:rPr>
              <a:t>9</a:t>
            </a:r>
            <a:r>
              <a:rPr lang="cs-CZ" dirty="0" smtClean="0"/>
              <a:t>                            63 </a:t>
            </a:r>
            <a:r>
              <a:rPr lang="cs-CZ" dirty="0"/>
              <a:t>: </a:t>
            </a:r>
            <a:r>
              <a:rPr lang="cs-CZ" dirty="0" smtClean="0"/>
              <a:t>9 =  </a:t>
            </a:r>
            <a:r>
              <a:rPr lang="cs-CZ" dirty="0" smtClean="0">
                <a:solidFill>
                  <a:srgbClr val="FF0000"/>
                </a:solidFill>
              </a:rPr>
              <a:t>7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8 x </a:t>
            </a:r>
            <a:r>
              <a:rPr lang="cs-CZ" dirty="0" smtClean="0"/>
              <a:t>9 = </a:t>
            </a:r>
            <a:r>
              <a:rPr lang="cs-CZ" dirty="0" smtClean="0">
                <a:solidFill>
                  <a:srgbClr val="FF0000"/>
                </a:solidFill>
              </a:rPr>
              <a:t>72</a:t>
            </a:r>
            <a:r>
              <a:rPr lang="cs-CZ" dirty="0" smtClean="0"/>
              <a:t>                            45 </a:t>
            </a:r>
            <a:r>
              <a:rPr lang="cs-CZ" dirty="0"/>
              <a:t>: </a:t>
            </a:r>
            <a:r>
              <a:rPr lang="cs-CZ" dirty="0" smtClean="0"/>
              <a:t>9 =  </a:t>
            </a:r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4 x </a:t>
            </a:r>
            <a:r>
              <a:rPr lang="cs-CZ" dirty="0" smtClean="0"/>
              <a:t>9 </a:t>
            </a:r>
            <a:r>
              <a:rPr lang="cs-CZ" dirty="0"/>
              <a:t>= </a:t>
            </a:r>
            <a:r>
              <a:rPr lang="cs-CZ" dirty="0" smtClean="0">
                <a:solidFill>
                  <a:srgbClr val="FF0000"/>
                </a:solidFill>
              </a:rPr>
              <a:t>36</a:t>
            </a:r>
            <a:r>
              <a:rPr lang="cs-CZ" dirty="0" smtClean="0"/>
              <a:t>                            18 </a:t>
            </a:r>
            <a:r>
              <a:rPr lang="cs-CZ" dirty="0"/>
              <a:t>: </a:t>
            </a:r>
            <a:r>
              <a:rPr lang="cs-CZ" dirty="0" smtClean="0"/>
              <a:t>9 =  </a:t>
            </a:r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10 x </a:t>
            </a:r>
            <a:r>
              <a:rPr lang="cs-CZ" dirty="0" smtClean="0"/>
              <a:t>9 = </a:t>
            </a:r>
            <a:r>
              <a:rPr lang="cs-CZ" dirty="0" smtClean="0">
                <a:solidFill>
                  <a:srgbClr val="FF0000"/>
                </a:solidFill>
              </a:rPr>
              <a:t>90</a:t>
            </a:r>
            <a:r>
              <a:rPr lang="cs-CZ" dirty="0" smtClean="0"/>
              <a:t>                              9 </a:t>
            </a:r>
            <a:r>
              <a:rPr lang="cs-CZ" dirty="0"/>
              <a:t>: </a:t>
            </a:r>
            <a:r>
              <a:rPr lang="cs-CZ" dirty="0" smtClean="0"/>
              <a:t>9 =  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2 x </a:t>
            </a:r>
            <a:r>
              <a:rPr lang="cs-CZ" dirty="0" smtClean="0"/>
              <a:t>9 = </a:t>
            </a:r>
            <a:r>
              <a:rPr lang="cs-CZ" dirty="0" smtClean="0">
                <a:solidFill>
                  <a:srgbClr val="FF0000"/>
                </a:solidFill>
              </a:rPr>
              <a:t>18 </a:t>
            </a:r>
            <a:r>
              <a:rPr lang="cs-CZ" dirty="0" smtClean="0"/>
              <a:t>                           72 </a:t>
            </a:r>
            <a:r>
              <a:rPr lang="cs-CZ" dirty="0"/>
              <a:t>: </a:t>
            </a:r>
            <a:r>
              <a:rPr lang="cs-CZ" dirty="0" smtClean="0"/>
              <a:t>9 =  </a:t>
            </a:r>
            <a:r>
              <a:rPr lang="cs-CZ" dirty="0" smtClean="0">
                <a:solidFill>
                  <a:srgbClr val="FF0000"/>
                </a:solidFill>
              </a:rPr>
              <a:t>8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  6 x </a:t>
            </a:r>
            <a:r>
              <a:rPr lang="cs-CZ" dirty="0" smtClean="0"/>
              <a:t>9 = </a:t>
            </a:r>
            <a:r>
              <a:rPr lang="cs-CZ" dirty="0" smtClean="0">
                <a:solidFill>
                  <a:srgbClr val="FF0000"/>
                </a:solidFill>
              </a:rPr>
              <a:t>54</a:t>
            </a:r>
            <a:r>
              <a:rPr lang="cs-CZ" dirty="0" smtClean="0"/>
              <a:t>                            81 </a:t>
            </a:r>
            <a:r>
              <a:rPr lang="cs-CZ" dirty="0"/>
              <a:t>: </a:t>
            </a:r>
            <a:r>
              <a:rPr lang="cs-CZ" dirty="0" smtClean="0"/>
              <a:t>9 =  </a:t>
            </a:r>
            <a:r>
              <a:rPr lang="cs-CZ" dirty="0" smtClean="0">
                <a:solidFill>
                  <a:srgbClr val="FF0000"/>
                </a:solidFill>
              </a:rPr>
              <a:t>9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57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lk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ilk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il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700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7000000" scaled="1"/>
        </a:gradFill>
      </a:fillStyleLst>
      <a:lnStyleLst>
        <a:ln w="12700" cap="sq" cmpd="sng" algn="ctr">
          <a:solidFill>
            <a:schemeClr val="phClr"/>
          </a:solidFill>
          <a:prstDash val="solid"/>
        </a:ln>
        <a:ln w="25400" cap="sq" cmpd="sng" algn="ctr">
          <a:solidFill>
            <a:schemeClr val="phClr"/>
          </a:solidFill>
          <a:prstDash val="solid"/>
        </a:ln>
        <a:ln w="31750" cap="sq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27000" h="127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524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50000"/>
              </a:schemeClr>
            </a:gs>
            <a:gs pos="50000">
              <a:schemeClr val="phClr">
                <a:tint val="85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100"/>
                <a:satMod val="15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TC010205606[[fn=Motiv hedvábí]]</Template>
  <TotalTime>44</TotalTime>
  <Words>591</Words>
  <Application>Microsoft Office PowerPoint</Application>
  <PresentationFormat>Předvádění na obrazovce (4:3)</PresentationFormat>
  <Paragraphs>275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Silk</vt:lpstr>
      <vt:lpstr>DUM-PPT-šablona</vt:lpstr>
      <vt:lpstr>Základní škola a Mateřská škola, Pavlice, okres Znojmo OP VK 1.4 75021293 Tematický celek: Matematika - 1. stupeň ZŠ Název a číslo učebního materiálu VY_32_INOVACE_03_08 Násobilka 9 PaedDr. Tamara Kučerová, červenec 2011  Anotace: učební materiál slouží k osvojení učiva násobení a dělení číslem 9  Metodika: prezentace slouží k předvedení na interaktivní tabuli</vt:lpstr>
      <vt:lpstr>Násobilka 9</vt:lpstr>
      <vt:lpstr>0, 9, 18, 27, 36, 45, 54, 63, 72, 81, 90</vt:lpstr>
      <vt:lpstr>Označ násobky 9</vt:lpstr>
      <vt:lpstr>Řešení</vt:lpstr>
      <vt:lpstr>Spoj násobky 9</vt:lpstr>
      <vt:lpstr>Řešení</vt:lpstr>
      <vt:lpstr>Vypočítej příklady</vt:lpstr>
      <vt:lpstr>Řešení</vt:lpstr>
      <vt:lpstr>Liduška koupila čtyři lízátka po devíti  korunách. Kolik zaplatila u pokladny?</vt:lpstr>
      <vt:lpstr>Ve třídě je 27 žáků. Mají se rozdělit do skupin   po devíti. Kolik družstev vytvořili?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Násobilka 9</dc:title>
  <dc:creator>Tamara</dc:creator>
  <cp:lastModifiedBy>Tamara</cp:lastModifiedBy>
  <cp:revision>8</cp:revision>
  <dcterms:created xsi:type="dcterms:W3CDTF">2011-10-27T16:05:01Z</dcterms:created>
  <dcterms:modified xsi:type="dcterms:W3CDTF">2011-12-29T14:45:31Z</dcterms:modified>
</cp:coreProperties>
</file>